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commentAuthors.xml" ContentType="application/vnd.openxmlformats-officedocument.presentationml.commentAuthors+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9"/>
  </p:notesMasterIdLst>
  <p:sldIdLst>
    <p:sldId id="256" r:id="rId2"/>
    <p:sldId id="257" r:id="rId3"/>
    <p:sldId id="259" r:id="rId4"/>
    <p:sldId id="258" r:id="rId5"/>
    <p:sldId id="263" r:id="rId6"/>
    <p:sldId id="260" r:id="rId7"/>
    <p:sldId id="261" r:id="rId8"/>
    <p:sldId id="262" r:id="rId9"/>
    <p:sldId id="264" r:id="rId10"/>
    <p:sldId id="265" r:id="rId11"/>
    <p:sldId id="266" r:id="rId12"/>
    <p:sldId id="267" r:id="rId13"/>
    <p:sldId id="268" r:id="rId14"/>
    <p:sldId id="269" r:id="rId15"/>
    <p:sldId id="270" r:id="rId16"/>
    <p:sldId id="271" r:id="rId17"/>
    <p:sldId id="272" r:id="rId18"/>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Viarenich" initials="K." lastIdx="3" clrIdx="0"/>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p:restoredTop sz="82165" autoAdjust="0"/>
  </p:normalViewPr>
  <p:slideViewPr>
    <p:cSldViewPr>
      <p:cViewPr varScale="1">
        <p:scale>
          <a:sx n="80" d="100"/>
          <a:sy n="80" d="100"/>
        </p:scale>
        <p:origin x="-1230" y="-78"/>
      </p:cViewPr>
      <p:guideLst>
        <p:guide orient="horz" pos="2160"/>
        <p:guide pos="288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commentAuthors" Target="commentAuthor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dirty="0"/>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432B0E3-7E08-4F09-8956-23ADF55EBA12}" type="datetimeFigureOut">
              <a:rPr lang="ru-RU" smtClean="0"/>
              <a:pPr/>
              <a:t>пт 21.05.21</a:t>
            </a:fld>
            <a:endParaRPr lang="ru-RU" dirty="0"/>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dirty="0"/>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dirty="0"/>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9D9CBE8-316E-4031-BA71-C0036AEFC6BA}" type="slidenum">
              <a:rPr lang="ru-RU" smtClean="0"/>
              <a:pPr/>
              <a:t>‹#›</a:t>
            </a:fld>
            <a:endParaRPr lang="ru-RU" dirty="0"/>
          </a:p>
        </p:txBody>
      </p:sp>
    </p:spTree>
    <p:extLst>
      <p:ext uri="{BB962C8B-B14F-4D97-AF65-F5344CB8AC3E}">
        <p14:creationId xmlns="" xmlns:p14="http://schemas.microsoft.com/office/powerpoint/2010/main" val="384142191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r>
              <a:rPr lang="en-GB" noProof="0" dirty="0" smtClean="0"/>
              <a:t>I present you a talk on a program for</a:t>
            </a:r>
            <a:r>
              <a:rPr lang="en-GB" baseline="0" noProof="0" dirty="0" smtClean="0"/>
              <a:t> building an input file describing ICRP reference voxel phantoms. International Commission on Radiological protection is an organisation that established main radiation protection quantities.</a:t>
            </a:r>
            <a:endParaRPr lang="en-GB" noProof="0" dirty="0"/>
          </a:p>
        </p:txBody>
      </p:sp>
      <p:sp>
        <p:nvSpPr>
          <p:cNvPr id="4" name="Номер слайда 3"/>
          <p:cNvSpPr>
            <a:spLocks noGrp="1"/>
          </p:cNvSpPr>
          <p:nvPr>
            <p:ph type="sldNum" sz="quarter" idx="10"/>
          </p:nvPr>
        </p:nvSpPr>
        <p:spPr/>
        <p:txBody>
          <a:bodyPr/>
          <a:lstStyle/>
          <a:p>
            <a:fld id="{A9D9CBE8-316E-4031-BA71-C0036AEFC6BA}" type="slidenum">
              <a:rPr lang="ru-RU" smtClean="0"/>
              <a:pPr/>
              <a:t>1</a:t>
            </a:fld>
            <a:endParaRPr lang="ru-RU"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en-US" dirty="0" smtClean="0"/>
              <a:t>For</a:t>
            </a:r>
            <a:r>
              <a:rPr lang="en-US" baseline="0" dirty="0" smtClean="0"/>
              <a:t> medical radiation procedures patients usually raise hands to give access to exposure of lungs.</a:t>
            </a:r>
            <a:endParaRPr lang="ru-RU" dirty="0"/>
          </a:p>
        </p:txBody>
      </p:sp>
      <p:sp>
        <p:nvSpPr>
          <p:cNvPr id="4" name="Номер слайда 3"/>
          <p:cNvSpPr>
            <a:spLocks noGrp="1"/>
          </p:cNvSpPr>
          <p:nvPr>
            <p:ph type="sldNum" sz="quarter" idx="10"/>
          </p:nvPr>
        </p:nvSpPr>
        <p:spPr/>
        <p:txBody>
          <a:bodyPr/>
          <a:lstStyle/>
          <a:p>
            <a:fld id="{A9D9CBE8-316E-4031-BA71-C0036AEFC6BA}" type="slidenum">
              <a:rPr lang="ru-RU" smtClean="0"/>
              <a:pPr/>
              <a:t>10</a:t>
            </a:fld>
            <a:endParaRPr lang="ru-RU" dirty="0"/>
          </a:p>
        </p:txBody>
      </p:sp>
    </p:spTree>
    <p:extLst>
      <p:ext uri="{BB962C8B-B14F-4D97-AF65-F5344CB8AC3E}">
        <p14:creationId xmlns="" xmlns:p14="http://schemas.microsoft.com/office/powerpoint/2010/main" val="59451096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r>
              <a:rPr lang="en-US" dirty="0" smtClean="0"/>
              <a:t>Usually</a:t>
            </a:r>
            <a:r>
              <a:rPr lang="en-US" baseline="0" dirty="0" smtClean="0"/>
              <a:t> the calculations are performed for several sources of radiation. I.e.</a:t>
            </a:r>
            <a:endParaRPr lang="ru-RU" dirty="0"/>
          </a:p>
        </p:txBody>
      </p:sp>
      <p:sp>
        <p:nvSpPr>
          <p:cNvPr id="4" name="Номер слайда 3"/>
          <p:cNvSpPr>
            <a:spLocks noGrp="1"/>
          </p:cNvSpPr>
          <p:nvPr>
            <p:ph type="sldNum" sz="quarter" idx="10"/>
          </p:nvPr>
        </p:nvSpPr>
        <p:spPr/>
        <p:txBody>
          <a:bodyPr/>
          <a:lstStyle/>
          <a:p>
            <a:fld id="{A9D9CBE8-316E-4031-BA71-C0036AEFC6BA}" type="slidenum">
              <a:rPr lang="ru-RU" smtClean="0"/>
              <a:pPr/>
              <a:t>11</a:t>
            </a:fld>
            <a:endParaRPr lang="ru-RU"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r>
              <a:rPr lang="en-US" sz="1200" kern="1200" dirty="0" smtClean="0">
                <a:solidFill>
                  <a:schemeClr val="tx1"/>
                </a:solidFill>
                <a:latin typeface="+mn-lt"/>
                <a:ea typeface="+mn-ea"/>
                <a:cs typeface="+mn-cs"/>
              </a:rPr>
              <a:t>Each number is attributed to an organ or tissue and describes specific point of human body. MCNP input file.</a:t>
            </a:r>
            <a:r>
              <a:rPr lang="en-US" sz="1200" kern="1200" baseline="0" dirty="0" smtClean="0">
                <a:solidFill>
                  <a:schemeClr val="tx1"/>
                </a:solidFill>
                <a:latin typeface="+mn-lt"/>
                <a:ea typeface="+mn-ea"/>
                <a:cs typeface="+mn-cs"/>
              </a:rPr>
              <a:t> </a:t>
            </a:r>
            <a:r>
              <a:rPr lang="en-US" sz="1200" kern="1200" dirty="0" smtClean="0">
                <a:solidFill>
                  <a:schemeClr val="tx1"/>
                </a:solidFill>
                <a:latin typeface="+mn-lt"/>
                <a:ea typeface="+mn-ea"/>
                <a:cs typeface="+mn-cs"/>
              </a:rPr>
              <a:t>The program allows extraction of any additional information from the original data, e.g. the shape or mass of any organ/tissue. </a:t>
            </a:r>
            <a:endParaRPr lang="ru-RU" dirty="0"/>
          </a:p>
        </p:txBody>
      </p:sp>
      <p:sp>
        <p:nvSpPr>
          <p:cNvPr id="4" name="Номер слайда 3"/>
          <p:cNvSpPr>
            <a:spLocks noGrp="1"/>
          </p:cNvSpPr>
          <p:nvPr>
            <p:ph type="sldNum" sz="quarter" idx="10"/>
          </p:nvPr>
        </p:nvSpPr>
        <p:spPr/>
        <p:txBody>
          <a:bodyPr/>
          <a:lstStyle/>
          <a:p>
            <a:fld id="{A9D9CBE8-316E-4031-BA71-C0036AEFC6BA}" type="slidenum">
              <a:rPr lang="ru-RU" smtClean="0"/>
              <a:pPr/>
              <a:t>12</a:t>
            </a:fld>
            <a:endParaRPr lang="ru-RU"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The resulting phantoms were verified both for internal and external exposure.</a:t>
            </a:r>
            <a:endParaRPr lang="ru-RU" sz="1200" kern="1200" dirty="0" smtClean="0">
              <a:solidFill>
                <a:schemeClr val="tx1"/>
              </a:solidFill>
              <a:latin typeface="+mn-lt"/>
              <a:ea typeface="+mn-ea"/>
              <a:cs typeface="+mn-cs"/>
            </a:endParaRPr>
          </a:p>
          <a:p>
            <a:endParaRPr lang="ru-RU" dirty="0"/>
          </a:p>
        </p:txBody>
      </p:sp>
      <p:sp>
        <p:nvSpPr>
          <p:cNvPr id="4" name="Номер слайда 3"/>
          <p:cNvSpPr>
            <a:spLocks noGrp="1"/>
          </p:cNvSpPr>
          <p:nvPr>
            <p:ph type="sldNum" sz="quarter" idx="10"/>
          </p:nvPr>
        </p:nvSpPr>
        <p:spPr/>
        <p:txBody>
          <a:bodyPr/>
          <a:lstStyle/>
          <a:p>
            <a:fld id="{A9D9CBE8-316E-4031-BA71-C0036AEFC6BA}" type="slidenum">
              <a:rPr lang="ru-RU" smtClean="0"/>
              <a:pPr/>
              <a:t>13</a:t>
            </a:fld>
            <a:endParaRPr lang="ru-RU"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r>
              <a:rPr lang="en-US" dirty="0" smtClean="0"/>
              <a:t>AP- anterior-posterior, when the unidirectional beam falls on the front</a:t>
            </a:r>
            <a:r>
              <a:rPr lang="en-US" baseline="0" dirty="0" smtClean="0"/>
              <a:t> of the </a:t>
            </a:r>
            <a:r>
              <a:rPr lang="en-US" dirty="0" smtClean="0"/>
              <a:t>phantom</a:t>
            </a:r>
            <a:endParaRPr lang="ru-RU" dirty="0"/>
          </a:p>
        </p:txBody>
      </p:sp>
      <p:sp>
        <p:nvSpPr>
          <p:cNvPr id="4" name="Номер слайда 3"/>
          <p:cNvSpPr>
            <a:spLocks noGrp="1"/>
          </p:cNvSpPr>
          <p:nvPr>
            <p:ph type="sldNum" sz="quarter" idx="10"/>
          </p:nvPr>
        </p:nvSpPr>
        <p:spPr/>
        <p:txBody>
          <a:bodyPr/>
          <a:lstStyle/>
          <a:p>
            <a:fld id="{A9D9CBE8-316E-4031-BA71-C0036AEFC6BA}" type="slidenum">
              <a:rPr lang="ru-RU" smtClean="0"/>
              <a:pPr/>
              <a:t>14</a:t>
            </a:fld>
            <a:endParaRPr lang="ru-RU"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en-US" dirty="0" smtClean="0"/>
              <a:t>Our</a:t>
            </a:r>
            <a:r>
              <a:rPr lang="en-US" baseline="0" dirty="0" smtClean="0"/>
              <a:t> work is in the framework of radiation protection. </a:t>
            </a:r>
            <a:r>
              <a:rPr lang="en-US" baseline="0" dirty="0" err="1" smtClean="0"/>
              <a:t>Dosimetric</a:t>
            </a:r>
            <a:r>
              <a:rPr lang="en-US" baseline="0" dirty="0" smtClean="0"/>
              <a:t> quantities that refer to protection of human can mostly be calculated </a:t>
            </a:r>
            <a:r>
              <a:rPr lang="en-US" baseline="0" smtClean="0"/>
              <a:t>not measured. </a:t>
            </a:r>
            <a:r>
              <a:rPr lang="en-US" baseline="0" dirty="0" smtClean="0"/>
              <a:t>Monte-Carlo method is one of the most feasible methods of calculation of such quantities.</a:t>
            </a:r>
            <a:endParaRPr lang="ru-RU" dirty="0"/>
          </a:p>
        </p:txBody>
      </p:sp>
      <p:sp>
        <p:nvSpPr>
          <p:cNvPr id="4" name="Номер слайда 3"/>
          <p:cNvSpPr>
            <a:spLocks noGrp="1"/>
          </p:cNvSpPr>
          <p:nvPr>
            <p:ph type="sldNum" sz="quarter" idx="10"/>
          </p:nvPr>
        </p:nvSpPr>
        <p:spPr/>
        <p:txBody>
          <a:bodyPr/>
          <a:lstStyle/>
          <a:p>
            <a:fld id="{A9D9CBE8-316E-4031-BA71-C0036AEFC6BA}" type="slidenum">
              <a:rPr lang="ru-RU" smtClean="0"/>
              <a:pPr/>
              <a:t>2</a:t>
            </a:fld>
            <a:endParaRPr lang="ru-RU"/>
          </a:p>
        </p:txBody>
      </p:sp>
    </p:spTree>
    <p:extLst>
      <p:ext uri="{BB962C8B-B14F-4D97-AF65-F5344CB8AC3E}">
        <p14:creationId xmlns="" xmlns:p14="http://schemas.microsoft.com/office/powerpoint/2010/main" val="27168649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en-US" dirty="0" smtClean="0"/>
              <a:t>The objective for this work</a:t>
            </a:r>
            <a:r>
              <a:rPr lang="en-US" baseline="0" dirty="0" smtClean="0"/>
              <a:t> is to build phantoms for Monte-Carlo calculations from reference phantoms published by ICRP.</a:t>
            </a:r>
            <a:endParaRPr lang="ru-RU" dirty="0"/>
          </a:p>
        </p:txBody>
      </p:sp>
      <p:sp>
        <p:nvSpPr>
          <p:cNvPr id="4" name="Номер слайда 3"/>
          <p:cNvSpPr>
            <a:spLocks noGrp="1"/>
          </p:cNvSpPr>
          <p:nvPr>
            <p:ph type="sldNum" sz="quarter" idx="10"/>
          </p:nvPr>
        </p:nvSpPr>
        <p:spPr/>
        <p:txBody>
          <a:bodyPr/>
          <a:lstStyle/>
          <a:p>
            <a:fld id="{A9D9CBE8-316E-4031-BA71-C0036AEFC6BA}" type="slidenum">
              <a:rPr lang="ru-RU" smtClean="0"/>
              <a:pPr/>
              <a:t>3</a:t>
            </a:fld>
            <a:endParaRPr lang="ru-RU"/>
          </a:p>
        </p:txBody>
      </p:sp>
    </p:spTree>
    <p:extLst>
      <p:ext uri="{BB962C8B-B14F-4D97-AF65-F5344CB8AC3E}">
        <p14:creationId xmlns="" xmlns:p14="http://schemas.microsoft.com/office/powerpoint/2010/main" val="91627296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en-GB" noProof="0" dirty="0" smtClean="0"/>
              <a:t>According to IAEA Safety Glossary, Reference individual is an idealised human with characteristics defined by the International Commission on Radiological Protection for radiation protection purposes. The work on establishment of reference individuals was summarised in ICRP Publication 89 published in 2002. Most anthropometric parameters have low variability. Organ masses and height have variability of about 5-10%. However larger variability appear in people of China and other Asian countries.</a:t>
            </a:r>
          </a:p>
        </p:txBody>
      </p:sp>
      <p:sp>
        <p:nvSpPr>
          <p:cNvPr id="4" name="Номер слайда 3"/>
          <p:cNvSpPr>
            <a:spLocks noGrp="1"/>
          </p:cNvSpPr>
          <p:nvPr>
            <p:ph type="sldNum" sz="quarter" idx="10"/>
          </p:nvPr>
        </p:nvSpPr>
        <p:spPr/>
        <p:txBody>
          <a:bodyPr/>
          <a:lstStyle/>
          <a:p>
            <a:fld id="{A9D9CBE8-316E-4031-BA71-C0036AEFC6BA}" type="slidenum">
              <a:rPr lang="ru-RU" smtClean="0"/>
              <a:pPr/>
              <a:t>4</a:t>
            </a:fld>
            <a:endParaRPr lang="ru-RU"/>
          </a:p>
        </p:txBody>
      </p:sp>
    </p:spTree>
    <p:extLst>
      <p:ext uri="{BB962C8B-B14F-4D97-AF65-F5344CB8AC3E}">
        <p14:creationId xmlns="" xmlns:p14="http://schemas.microsoft.com/office/powerpoint/2010/main" val="322119399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en-GB" baseline="0" noProof="0" dirty="0" smtClean="0"/>
              <a:t>Starting 1992 GSF (Germany) started creation of a complete reference phantoms of adult man and woman, which were eventually adopted by ICRP as reference phantoms.</a:t>
            </a:r>
            <a:endParaRPr lang="ru-RU" dirty="0"/>
          </a:p>
        </p:txBody>
      </p:sp>
      <p:sp>
        <p:nvSpPr>
          <p:cNvPr id="4" name="Номер слайда 3"/>
          <p:cNvSpPr>
            <a:spLocks noGrp="1"/>
          </p:cNvSpPr>
          <p:nvPr>
            <p:ph type="sldNum" sz="quarter" idx="10"/>
          </p:nvPr>
        </p:nvSpPr>
        <p:spPr/>
        <p:txBody>
          <a:bodyPr/>
          <a:lstStyle/>
          <a:p>
            <a:fld id="{A9D9CBE8-316E-4031-BA71-C0036AEFC6BA}" type="slidenum">
              <a:rPr lang="ru-RU" smtClean="0"/>
              <a:pPr/>
              <a:t>5</a:t>
            </a:fld>
            <a:endParaRPr lang="ru-RU" dirty="0"/>
          </a:p>
        </p:txBody>
      </p:sp>
    </p:spTree>
    <p:extLst>
      <p:ext uri="{BB962C8B-B14F-4D97-AF65-F5344CB8AC3E}">
        <p14:creationId xmlns="" xmlns:p14="http://schemas.microsoft.com/office/powerpoint/2010/main" val="405761826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en-US" dirty="0" smtClean="0"/>
              <a:t>AF stands for Adult female, AM</a:t>
            </a:r>
            <a:r>
              <a:rPr lang="en-US" baseline="0" dirty="0" smtClean="0"/>
              <a:t> – adult male</a:t>
            </a:r>
            <a:r>
              <a:rPr lang="ru-RU" baseline="0" dirty="0" smtClean="0"/>
              <a:t> </a:t>
            </a:r>
            <a:r>
              <a:rPr lang="en-US" sz="1200" kern="1200" dirty="0" smtClean="0">
                <a:solidFill>
                  <a:schemeClr val="tx1"/>
                </a:solidFill>
                <a:latin typeface="+mn-lt"/>
                <a:ea typeface="+mn-ea"/>
                <a:cs typeface="+mn-cs"/>
              </a:rPr>
              <a:t>The data describing the phantom is not ready for calculations of doses in organs and tissues. </a:t>
            </a:r>
            <a:endParaRPr lang="en-US" baseline="0" dirty="0" smtClean="0"/>
          </a:p>
          <a:p>
            <a:r>
              <a:rPr lang="en-US" baseline="0" dirty="0" smtClean="0"/>
              <a:t>140 organs and tissues</a:t>
            </a:r>
          </a:p>
          <a:p>
            <a:r>
              <a:rPr lang="en-US" baseline="0" dirty="0" smtClean="0"/>
              <a:t>53 media including air (some are redundant, hence have potential for simplification)</a:t>
            </a:r>
          </a:p>
          <a:p>
            <a:r>
              <a:rPr lang="en-US" baseline="0" dirty="0" smtClean="0"/>
              <a:t>Blood ratio is provided for media, not organs</a:t>
            </a:r>
            <a:endParaRPr lang="ru-RU" baseline="0" dirty="0" smtClean="0"/>
          </a:p>
          <a:p>
            <a:r>
              <a:rPr lang="en-US" sz="1200" kern="1200" dirty="0" smtClean="0">
                <a:solidFill>
                  <a:schemeClr val="tx1"/>
                </a:solidFill>
                <a:latin typeface="+mn-lt"/>
                <a:ea typeface="+mn-ea"/>
                <a:cs typeface="+mn-cs"/>
              </a:rPr>
              <a:t>Data for all phantoms has similar structure, therefore one program can be used. </a:t>
            </a:r>
            <a:endParaRPr lang="en-US" dirty="0" smtClean="0"/>
          </a:p>
          <a:p>
            <a:r>
              <a:rPr lang="en-US" dirty="0" smtClean="0"/>
              <a:t>27 lines of Fortran</a:t>
            </a:r>
            <a:r>
              <a:rPr lang="en-US" baseline="0" dirty="0" smtClean="0"/>
              <a:t> code</a:t>
            </a:r>
            <a:endParaRPr lang="ru-RU" dirty="0"/>
          </a:p>
        </p:txBody>
      </p:sp>
      <p:sp>
        <p:nvSpPr>
          <p:cNvPr id="4" name="Номер слайда 3"/>
          <p:cNvSpPr>
            <a:spLocks noGrp="1"/>
          </p:cNvSpPr>
          <p:nvPr>
            <p:ph type="sldNum" sz="quarter" idx="10"/>
          </p:nvPr>
        </p:nvSpPr>
        <p:spPr/>
        <p:txBody>
          <a:bodyPr/>
          <a:lstStyle/>
          <a:p>
            <a:fld id="{A9D9CBE8-316E-4031-BA71-C0036AEFC6BA}" type="slidenum">
              <a:rPr lang="ru-RU" smtClean="0"/>
              <a:pPr/>
              <a:t>6</a:t>
            </a:fld>
            <a:endParaRPr lang="ru-RU" dirty="0"/>
          </a:p>
        </p:txBody>
      </p:sp>
    </p:spTree>
    <p:extLst>
      <p:ext uri="{BB962C8B-B14F-4D97-AF65-F5344CB8AC3E}">
        <p14:creationId xmlns="" xmlns:p14="http://schemas.microsoft.com/office/powerpoint/2010/main" val="384305061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en-US" sz="1200" kern="1200" dirty="0" smtClean="0">
                <a:solidFill>
                  <a:schemeClr val="tx1"/>
                </a:solidFill>
                <a:latin typeface="+mn-lt"/>
                <a:ea typeface="+mn-ea"/>
                <a:cs typeface="+mn-cs"/>
              </a:rPr>
              <a:t>We developed a program for conversion of the source data from ICRP Publications 110 and 143 to MCNP input file. </a:t>
            </a:r>
            <a:endParaRPr lang="ru-RU" dirty="0"/>
          </a:p>
        </p:txBody>
      </p:sp>
      <p:sp>
        <p:nvSpPr>
          <p:cNvPr id="4" name="Номер слайда 3"/>
          <p:cNvSpPr>
            <a:spLocks noGrp="1"/>
          </p:cNvSpPr>
          <p:nvPr>
            <p:ph type="sldNum" sz="quarter" idx="10"/>
          </p:nvPr>
        </p:nvSpPr>
        <p:spPr/>
        <p:txBody>
          <a:bodyPr/>
          <a:lstStyle/>
          <a:p>
            <a:fld id="{A9D9CBE8-316E-4031-BA71-C0036AEFC6BA}" type="slidenum">
              <a:rPr lang="ru-RU" smtClean="0"/>
              <a:pPr/>
              <a:t>7</a:t>
            </a:fld>
            <a:endParaRPr lang="ru-RU" dirty="0"/>
          </a:p>
        </p:txBody>
      </p:sp>
    </p:spTree>
    <p:extLst>
      <p:ext uri="{BB962C8B-B14F-4D97-AF65-F5344CB8AC3E}">
        <p14:creationId xmlns="" xmlns:p14="http://schemas.microsoft.com/office/powerpoint/2010/main" val="305142415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r>
              <a:rPr lang="en-US" sz="1200" kern="1200" dirty="0" smtClean="0">
                <a:solidFill>
                  <a:schemeClr val="tx1"/>
                </a:solidFill>
                <a:latin typeface="+mn-lt"/>
                <a:ea typeface="+mn-ea"/>
                <a:cs typeface="+mn-cs"/>
              </a:rPr>
              <a:t> in </a:t>
            </a:r>
            <a:r>
              <a:rPr lang="en-US" sz="1200" kern="1200" dirty="0" err="1" smtClean="0">
                <a:solidFill>
                  <a:schemeClr val="tx1"/>
                </a:solidFill>
                <a:latin typeface="+mn-lt"/>
                <a:ea typeface="+mn-ea"/>
                <a:cs typeface="+mn-cs"/>
              </a:rPr>
              <a:t>Mathematica</a:t>
            </a:r>
            <a:endParaRPr lang="ru-RU" dirty="0"/>
          </a:p>
        </p:txBody>
      </p:sp>
      <p:sp>
        <p:nvSpPr>
          <p:cNvPr id="4" name="Номер слайда 3"/>
          <p:cNvSpPr>
            <a:spLocks noGrp="1"/>
          </p:cNvSpPr>
          <p:nvPr>
            <p:ph type="sldNum" sz="quarter" idx="10"/>
          </p:nvPr>
        </p:nvSpPr>
        <p:spPr/>
        <p:txBody>
          <a:bodyPr/>
          <a:lstStyle/>
          <a:p>
            <a:fld id="{A9D9CBE8-316E-4031-BA71-C0036AEFC6BA}" type="slidenum">
              <a:rPr lang="ru-RU" smtClean="0"/>
              <a:pPr/>
              <a:t>8</a:t>
            </a:fld>
            <a:endParaRPr lang="ru-RU"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en-US" baseline="0" dirty="0" smtClean="0"/>
              <a:t>We were using our phantom for calculation of collimated beams. </a:t>
            </a:r>
            <a:r>
              <a:rPr lang="en-US" dirty="0" smtClean="0"/>
              <a:t>As the number</a:t>
            </a:r>
            <a:r>
              <a:rPr lang="en-US" baseline="0" dirty="0" smtClean="0"/>
              <a:t> of voxels in the phantom is rather huge, several Monte-Carlo codes have difficulties in reading this file. To overcome this difficulty, we cropped the phantom. The values of nslimax and nslimin are calculated based on the radiation field+15 cm above and below the volume of primary beam.</a:t>
            </a:r>
            <a:endParaRPr lang="ru-RU" dirty="0"/>
          </a:p>
        </p:txBody>
      </p:sp>
      <p:sp>
        <p:nvSpPr>
          <p:cNvPr id="4" name="Номер слайда 3"/>
          <p:cNvSpPr>
            <a:spLocks noGrp="1"/>
          </p:cNvSpPr>
          <p:nvPr>
            <p:ph type="sldNum" sz="quarter" idx="10"/>
          </p:nvPr>
        </p:nvSpPr>
        <p:spPr/>
        <p:txBody>
          <a:bodyPr/>
          <a:lstStyle/>
          <a:p>
            <a:fld id="{A9D9CBE8-316E-4031-BA71-C0036AEFC6BA}" type="slidenum">
              <a:rPr lang="ru-RU" smtClean="0"/>
              <a:pPr/>
              <a:t>9</a:t>
            </a:fld>
            <a:endParaRPr lang="ru-RU" dirty="0"/>
          </a:p>
        </p:txBody>
      </p:sp>
    </p:spTree>
    <p:extLst>
      <p:ext uri="{BB962C8B-B14F-4D97-AF65-F5344CB8AC3E}">
        <p14:creationId xmlns="" xmlns:p14="http://schemas.microsoft.com/office/powerpoint/2010/main" val="96054385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7" name="Прямая соединительная линия 6"/>
          <p:cNvSpPr>
            <a:spLocks noChangeShapeType="1"/>
          </p:cNvSpPr>
          <p:nvPr/>
        </p:nvSpPr>
        <p:spPr bwMode="auto">
          <a:xfrm>
            <a:off x="514350" y="5349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9" name="Заголовок 28"/>
          <p:cNvSpPr>
            <a:spLocks noGrp="1"/>
          </p:cNvSpPr>
          <p:nvPr>
            <p:ph type="ctrTitle"/>
          </p:nvPr>
        </p:nvSpPr>
        <p:spPr>
          <a:xfrm>
            <a:off x="381000" y="4853411"/>
            <a:ext cx="8458200" cy="1222375"/>
          </a:xfrm>
        </p:spPr>
        <p:txBody>
          <a:bodyPr anchor="t"/>
          <a:lstStyle/>
          <a:p>
            <a:r>
              <a:rPr kumimoji="0" lang="ru-RU" smtClean="0"/>
              <a:t>Образец заголовка</a:t>
            </a:r>
            <a:endParaRPr kumimoji="0" lang="en-US"/>
          </a:p>
        </p:txBody>
      </p:sp>
      <p:sp>
        <p:nvSpPr>
          <p:cNvPr id="9" name="Подзаголовок 8"/>
          <p:cNvSpPr>
            <a:spLocks noGrp="1"/>
          </p:cNvSpPr>
          <p:nvPr>
            <p:ph type="subTitle" idx="1"/>
          </p:nvPr>
        </p:nvSpPr>
        <p:spPr>
          <a:xfrm>
            <a:off x="381000" y="3886200"/>
            <a:ext cx="8458200" cy="914400"/>
          </a:xfrm>
        </p:spPr>
        <p:txBody>
          <a:bodyPr anchor="b"/>
          <a:lstStyle>
            <a:lvl1pPr marL="0" indent="0" algn="l">
              <a:buNone/>
              <a:defRPr sz="2400">
                <a:solidFill>
                  <a:schemeClr val="tx2">
                    <a:shade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16" name="Дата 15"/>
          <p:cNvSpPr>
            <a:spLocks noGrp="1"/>
          </p:cNvSpPr>
          <p:nvPr>
            <p:ph type="dt" sz="half" idx="10"/>
          </p:nvPr>
        </p:nvSpPr>
        <p:spPr/>
        <p:txBody>
          <a:bodyPr/>
          <a:lstStyle/>
          <a:p>
            <a:fld id="{B5027BFF-BA8D-4906-B7B9-4CA29A5E9593}" type="datetimeFigureOut">
              <a:rPr lang="ru-RU" smtClean="0"/>
              <a:pPr/>
              <a:t>пт 21.05.21</a:t>
            </a:fld>
            <a:endParaRPr lang="ru-RU" dirty="0"/>
          </a:p>
        </p:txBody>
      </p:sp>
      <p:sp>
        <p:nvSpPr>
          <p:cNvPr id="2" name="Нижний колонтитул 1"/>
          <p:cNvSpPr>
            <a:spLocks noGrp="1"/>
          </p:cNvSpPr>
          <p:nvPr>
            <p:ph type="ftr" sz="quarter" idx="11"/>
          </p:nvPr>
        </p:nvSpPr>
        <p:spPr/>
        <p:txBody>
          <a:bodyPr/>
          <a:lstStyle/>
          <a:p>
            <a:endParaRPr lang="ru-RU" dirty="0"/>
          </a:p>
        </p:txBody>
      </p:sp>
      <p:sp>
        <p:nvSpPr>
          <p:cNvPr id="15" name="Номер слайда 14"/>
          <p:cNvSpPr>
            <a:spLocks noGrp="1"/>
          </p:cNvSpPr>
          <p:nvPr>
            <p:ph type="sldNum" sz="quarter" idx="12"/>
          </p:nvPr>
        </p:nvSpPr>
        <p:spPr>
          <a:xfrm>
            <a:off x="8229600" y="6473952"/>
            <a:ext cx="758952" cy="246888"/>
          </a:xfrm>
        </p:spPr>
        <p:txBody>
          <a:bodyPr/>
          <a:lstStyle/>
          <a:p>
            <a:fld id="{D2E875C6-199E-43FB-A85D-C4C7B198BBA5}" type="slidenum">
              <a:rPr lang="ru-RU" smtClean="0"/>
              <a:pPr/>
              <a:t>‹#›</a:t>
            </a:fld>
            <a:endParaRPr lang="ru-RU"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B5027BFF-BA8D-4906-B7B9-4CA29A5E9593}" type="datetimeFigureOut">
              <a:rPr lang="ru-RU" smtClean="0"/>
              <a:pPr/>
              <a:t>пт 21.05.21</a:t>
            </a:fld>
            <a:endParaRPr lang="ru-RU" dirty="0"/>
          </a:p>
        </p:txBody>
      </p:sp>
      <p:sp>
        <p:nvSpPr>
          <p:cNvPr id="5" name="Нижний колонтитул 4"/>
          <p:cNvSpPr>
            <a:spLocks noGrp="1"/>
          </p:cNvSpPr>
          <p:nvPr>
            <p:ph type="ftr" sz="quarter" idx="11"/>
          </p:nvPr>
        </p:nvSpPr>
        <p:spPr/>
        <p:txBody>
          <a:bodyPr/>
          <a:lstStyle/>
          <a:p>
            <a:endParaRPr lang="ru-RU" dirty="0"/>
          </a:p>
        </p:txBody>
      </p:sp>
      <p:sp>
        <p:nvSpPr>
          <p:cNvPr id="6" name="Номер слайда 5"/>
          <p:cNvSpPr>
            <a:spLocks noGrp="1"/>
          </p:cNvSpPr>
          <p:nvPr>
            <p:ph type="sldNum" sz="quarter" idx="12"/>
          </p:nvPr>
        </p:nvSpPr>
        <p:spPr/>
        <p:txBody>
          <a:bodyPr/>
          <a:lstStyle/>
          <a:p>
            <a:fld id="{D2E875C6-199E-43FB-A85D-C4C7B198BBA5}" type="slidenum">
              <a:rPr lang="ru-RU" smtClean="0"/>
              <a:pPr/>
              <a:t>‹#›</a:t>
            </a:fld>
            <a:endParaRPr lang="ru-RU"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858000" y="549276"/>
            <a:ext cx="18288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549276"/>
            <a:ext cx="62484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B5027BFF-BA8D-4906-B7B9-4CA29A5E9593}" type="datetimeFigureOut">
              <a:rPr lang="ru-RU" smtClean="0"/>
              <a:pPr/>
              <a:t>пт 21.05.21</a:t>
            </a:fld>
            <a:endParaRPr lang="ru-RU" dirty="0"/>
          </a:p>
        </p:txBody>
      </p:sp>
      <p:sp>
        <p:nvSpPr>
          <p:cNvPr id="5" name="Нижний колонтитул 4"/>
          <p:cNvSpPr>
            <a:spLocks noGrp="1"/>
          </p:cNvSpPr>
          <p:nvPr>
            <p:ph type="ftr" sz="quarter" idx="11"/>
          </p:nvPr>
        </p:nvSpPr>
        <p:spPr/>
        <p:txBody>
          <a:bodyPr/>
          <a:lstStyle/>
          <a:p>
            <a:endParaRPr lang="ru-RU" dirty="0"/>
          </a:p>
        </p:txBody>
      </p:sp>
      <p:sp>
        <p:nvSpPr>
          <p:cNvPr id="6" name="Номер слайда 5"/>
          <p:cNvSpPr>
            <a:spLocks noGrp="1"/>
          </p:cNvSpPr>
          <p:nvPr>
            <p:ph type="sldNum" sz="quarter" idx="12"/>
          </p:nvPr>
        </p:nvSpPr>
        <p:spPr/>
        <p:txBody>
          <a:bodyPr/>
          <a:lstStyle/>
          <a:p>
            <a:fld id="{D2E875C6-199E-43FB-A85D-C4C7B198BBA5}" type="slidenum">
              <a:rPr lang="ru-RU" smtClean="0"/>
              <a:pPr/>
              <a:t>‹#›</a:t>
            </a:fld>
            <a:endParaRPr lang="ru-RU"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2" name="Заголовок 21"/>
          <p:cNvSpPr>
            <a:spLocks noGrp="1"/>
          </p:cNvSpPr>
          <p:nvPr>
            <p:ph type="title"/>
          </p:nvPr>
        </p:nvSpPr>
        <p:spPr/>
        <p:txBody>
          <a:bodyPr/>
          <a:lstStyle/>
          <a:p>
            <a:r>
              <a:rPr kumimoji="0" lang="ru-RU" smtClean="0"/>
              <a:t>Образец заголовка</a:t>
            </a:r>
            <a:endParaRPr kumimoji="0" lang="en-US"/>
          </a:p>
        </p:txBody>
      </p:sp>
      <p:sp>
        <p:nvSpPr>
          <p:cNvPr id="27" name="Объект 26"/>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5" name="Дата 24"/>
          <p:cNvSpPr>
            <a:spLocks noGrp="1"/>
          </p:cNvSpPr>
          <p:nvPr>
            <p:ph type="dt" sz="half" idx="10"/>
          </p:nvPr>
        </p:nvSpPr>
        <p:spPr/>
        <p:txBody>
          <a:bodyPr/>
          <a:lstStyle/>
          <a:p>
            <a:fld id="{B5027BFF-BA8D-4906-B7B9-4CA29A5E9593}" type="datetimeFigureOut">
              <a:rPr lang="ru-RU" smtClean="0"/>
              <a:pPr/>
              <a:t>пт 21.05.21</a:t>
            </a:fld>
            <a:endParaRPr lang="ru-RU" dirty="0"/>
          </a:p>
        </p:txBody>
      </p:sp>
      <p:sp>
        <p:nvSpPr>
          <p:cNvPr id="19" name="Нижний колонтитул 18"/>
          <p:cNvSpPr>
            <a:spLocks noGrp="1"/>
          </p:cNvSpPr>
          <p:nvPr>
            <p:ph type="ftr" sz="quarter" idx="11"/>
          </p:nvPr>
        </p:nvSpPr>
        <p:spPr>
          <a:xfrm>
            <a:off x="3581400" y="76200"/>
            <a:ext cx="2895600" cy="288925"/>
          </a:xfrm>
        </p:spPr>
        <p:txBody>
          <a:bodyPr/>
          <a:lstStyle/>
          <a:p>
            <a:endParaRPr lang="ru-RU" dirty="0"/>
          </a:p>
        </p:txBody>
      </p:sp>
      <p:sp>
        <p:nvSpPr>
          <p:cNvPr id="16" name="Номер слайда 15"/>
          <p:cNvSpPr>
            <a:spLocks noGrp="1"/>
          </p:cNvSpPr>
          <p:nvPr>
            <p:ph type="sldNum" sz="quarter" idx="12"/>
          </p:nvPr>
        </p:nvSpPr>
        <p:spPr>
          <a:xfrm>
            <a:off x="8229600" y="6473952"/>
            <a:ext cx="758952" cy="246888"/>
          </a:xfrm>
        </p:spPr>
        <p:txBody>
          <a:bodyPr/>
          <a:lstStyle/>
          <a:p>
            <a:fld id="{D2E875C6-199E-43FB-A85D-C4C7B198BBA5}" type="slidenum">
              <a:rPr lang="ru-RU" smtClean="0"/>
              <a:pPr/>
              <a:t>‹#›</a:t>
            </a:fld>
            <a:endParaRPr lang="ru-RU"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3">
        <a:schemeClr val="bg2"/>
      </p:bgRef>
    </p:bg>
    <p:spTree>
      <p:nvGrpSpPr>
        <p:cNvPr id="1" name=""/>
        <p:cNvGrpSpPr/>
        <p:nvPr/>
      </p:nvGrpSpPr>
      <p:grpSpPr>
        <a:xfrm>
          <a:off x="0" y="0"/>
          <a:ext cx="0" cy="0"/>
          <a:chOff x="0" y="0"/>
          <a:chExt cx="0" cy="0"/>
        </a:xfrm>
      </p:grpSpPr>
      <p:sp>
        <p:nvSpPr>
          <p:cNvPr id="7" name="Прямая соединительная линия 6"/>
          <p:cNvSpPr>
            <a:spLocks noChangeShapeType="1"/>
          </p:cNvSpPr>
          <p:nvPr/>
        </p:nvSpPr>
        <p:spPr bwMode="auto">
          <a:xfrm>
            <a:off x="514350" y="3444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6" name="Текст 5"/>
          <p:cNvSpPr>
            <a:spLocks noGrp="1"/>
          </p:cNvSpPr>
          <p:nvPr>
            <p:ph type="body" idx="1"/>
          </p:nvPr>
        </p:nvSpPr>
        <p:spPr>
          <a:xfrm>
            <a:off x="381000" y="1676400"/>
            <a:ext cx="8458200" cy="1219200"/>
          </a:xfrm>
        </p:spPr>
        <p:txBody>
          <a:bodyPr anchor="b"/>
          <a:lstStyle>
            <a:lvl1pPr marL="0" indent="0" algn="r">
              <a:buNone/>
              <a:defRPr sz="2000">
                <a:solidFill>
                  <a:schemeClr val="tx2">
                    <a:shade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19" name="Дата 18"/>
          <p:cNvSpPr>
            <a:spLocks noGrp="1"/>
          </p:cNvSpPr>
          <p:nvPr>
            <p:ph type="dt" sz="half" idx="10"/>
          </p:nvPr>
        </p:nvSpPr>
        <p:spPr/>
        <p:txBody>
          <a:bodyPr/>
          <a:lstStyle/>
          <a:p>
            <a:fld id="{B5027BFF-BA8D-4906-B7B9-4CA29A5E9593}" type="datetimeFigureOut">
              <a:rPr lang="ru-RU" smtClean="0"/>
              <a:pPr/>
              <a:t>пт 21.05.21</a:t>
            </a:fld>
            <a:endParaRPr lang="ru-RU" dirty="0"/>
          </a:p>
        </p:txBody>
      </p:sp>
      <p:sp>
        <p:nvSpPr>
          <p:cNvPr id="11" name="Нижний колонтитул 10"/>
          <p:cNvSpPr>
            <a:spLocks noGrp="1"/>
          </p:cNvSpPr>
          <p:nvPr>
            <p:ph type="ftr" sz="quarter" idx="11"/>
          </p:nvPr>
        </p:nvSpPr>
        <p:spPr/>
        <p:txBody>
          <a:bodyPr/>
          <a:lstStyle/>
          <a:p>
            <a:endParaRPr lang="ru-RU" dirty="0"/>
          </a:p>
        </p:txBody>
      </p:sp>
      <p:sp>
        <p:nvSpPr>
          <p:cNvPr id="16" name="Номер слайда 15"/>
          <p:cNvSpPr>
            <a:spLocks noGrp="1"/>
          </p:cNvSpPr>
          <p:nvPr>
            <p:ph type="sldNum" sz="quarter" idx="12"/>
          </p:nvPr>
        </p:nvSpPr>
        <p:spPr/>
        <p:txBody>
          <a:bodyPr/>
          <a:lstStyle/>
          <a:p>
            <a:fld id="{D2E875C6-199E-43FB-A85D-C4C7B198BBA5}" type="slidenum">
              <a:rPr lang="ru-RU" smtClean="0"/>
              <a:pPr/>
              <a:t>‹#›</a:t>
            </a:fld>
            <a:endParaRPr lang="ru-RU" dirty="0"/>
          </a:p>
        </p:txBody>
      </p:sp>
      <p:sp>
        <p:nvSpPr>
          <p:cNvPr id="8" name="Заголовок 7"/>
          <p:cNvSpPr>
            <a:spLocks noGrp="1"/>
          </p:cNvSpPr>
          <p:nvPr>
            <p:ph type="title"/>
          </p:nvPr>
        </p:nvSpPr>
        <p:spPr>
          <a:xfrm>
            <a:off x="180475" y="2947085"/>
            <a:ext cx="8686800" cy="1184825"/>
          </a:xfrm>
        </p:spPr>
        <p:txBody>
          <a:bodyPr rtlCol="0" anchor="t"/>
          <a:lstStyle>
            <a:lvl1pPr algn="r">
              <a:defRPr/>
            </a:lvl1pPr>
          </a:lstStyle>
          <a:p>
            <a:r>
              <a:rPr kumimoji="0" lang="ru-RU" smtClean="0"/>
              <a:t>Образец заголовка</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0" name="Заголовок 19"/>
          <p:cNvSpPr>
            <a:spLocks noGrp="1"/>
          </p:cNvSpPr>
          <p:nvPr>
            <p:ph type="title"/>
          </p:nvPr>
        </p:nvSpPr>
        <p:spPr>
          <a:xfrm>
            <a:off x="301752" y="457200"/>
            <a:ext cx="8686800" cy="841248"/>
          </a:xfrm>
        </p:spPr>
        <p:txBody>
          <a:bodyPr/>
          <a:lstStyle/>
          <a:p>
            <a:r>
              <a:rPr kumimoji="0" lang="ru-RU" smtClean="0"/>
              <a:t>Образец заголовка</a:t>
            </a:r>
            <a:endParaRPr kumimoji="0" lang="en-US"/>
          </a:p>
        </p:txBody>
      </p:sp>
      <p:sp>
        <p:nvSpPr>
          <p:cNvPr id="14" name="Объект 13"/>
          <p:cNvSpPr>
            <a:spLocks noGrp="1"/>
          </p:cNvSpPr>
          <p:nvPr>
            <p:ph sz="half" idx="1"/>
          </p:nvPr>
        </p:nvSpPr>
        <p:spPr>
          <a:xfrm>
            <a:off x="304800" y="1600200"/>
            <a:ext cx="41910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3" name="Объект 12"/>
          <p:cNvSpPr>
            <a:spLocks noGrp="1"/>
          </p:cNvSpPr>
          <p:nvPr>
            <p:ph sz="half" idx="2"/>
          </p:nvPr>
        </p:nvSpPr>
        <p:spPr>
          <a:xfrm>
            <a:off x="4648200" y="1600200"/>
            <a:ext cx="43434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1" name="Дата 20"/>
          <p:cNvSpPr>
            <a:spLocks noGrp="1"/>
          </p:cNvSpPr>
          <p:nvPr>
            <p:ph type="dt" sz="half" idx="10"/>
          </p:nvPr>
        </p:nvSpPr>
        <p:spPr/>
        <p:txBody>
          <a:bodyPr/>
          <a:lstStyle/>
          <a:p>
            <a:fld id="{B5027BFF-BA8D-4906-B7B9-4CA29A5E9593}" type="datetimeFigureOut">
              <a:rPr lang="ru-RU" smtClean="0"/>
              <a:pPr/>
              <a:t>пт 21.05.21</a:t>
            </a:fld>
            <a:endParaRPr lang="ru-RU" dirty="0"/>
          </a:p>
        </p:txBody>
      </p:sp>
      <p:sp>
        <p:nvSpPr>
          <p:cNvPr id="10" name="Нижний колонтитул 9"/>
          <p:cNvSpPr>
            <a:spLocks noGrp="1"/>
          </p:cNvSpPr>
          <p:nvPr>
            <p:ph type="ftr" sz="quarter" idx="11"/>
          </p:nvPr>
        </p:nvSpPr>
        <p:spPr/>
        <p:txBody>
          <a:bodyPr/>
          <a:lstStyle/>
          <a:p>
            <a:endParaRPr lang="ru-RU" dirty="0"/>
          </a:p>
        </p:txBody>
      </p:sp>
      <p:sp>
        <p:nvSpPr>
          <p:cNvPr id="31" name="Номер слайда 30"/>
          <p:cNvSpPr>
            <a:spLocks noGrp="1"/>
          </p:cNvSpPr>
          <p:nvPr>
            <p:ph type="sldNum" sz="quarter" idx="12"/>
          </p:nvPr>
        </p:nvSpPr>
        <p:spPr/>
        <p:txBody>
          <a:bodyPr/>
          <a:lstStyle/>
          <a:p>
            <a:fld id="{D2E875C6-199E-43FB-A85D-C4C7B198BBA5}" type="slidenum">
              <a:rPr lang="ru-RU" smtClean="0"/>
              <a:pPr/>
              <a:t>‹#›</a:t>
            </a:fld>
            <a:endParaRPr lang="ru-RU"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spTree>
      <p:nvGrpSpPr>
        <p:cNvPr id="1" name=""/>
        <p:cNvGrpSpPr/>
        <p:nvPr/>
      </p:nvGrpSpPr>
      <p:grpSpPr>
        <a:xfrm>
          <a:off x="0" y="0"/>
          <a:ext cx="0" cy="0"/>
          <a:chOff x="0" y="0"/>
          <a:chExt cx="0" cy="0"/>
        </a:xfrm>
      </p:grpSpPr>
      <p:sp>
        <p:nvSpPr>
          <p:cNvPr id="29" name="Заголовок 28"/>
          <p:cNvSpPr>
            <a:spLocks noGrp="1"/>
          </p:cNvSpPr>
          <p:nvPr>
            <p:ph type="title"/>
          </p:nvPr>
        </p:nvSpPr>
        <p:spPr>
          <a:xfrm>
            <a:off x="304800" y="5410200"/>
            <a:ext cx="8610600" cy="882650"/>
          </a:xfrm>
        </p:spPr>
        <p:txBody>
          <a:bodyPr anchor="ctr"/>
          <a:lstStyle>
            <a:lvl1pPr>
              <a:defRPr/>
            </a:lvl1pPr>
          </a:lstStyle>
          <a:p>
            <a:r>
              <a:rPr kumimoji="0" lang="ru-RU" smtClean="0"/>
              <a:t>Образец заголовка</a:t>
            </a:r>
            <a:endParaRPr kumimoji="0" lang="en-US"/>
          </a:p>
        </p:txBody>
      </p:sp>
      <p:sp>
        <p:nvSpPr>
          <p:cNvPr id="13" name="Текст 12"/>
          <p:cNvSpPr>
            <a:spLocks noGrp="1"/>
          </p:cNvSpPr>
          <p:nvPr>
            <p:ph type="body" idx="1"/>
          </p:nvPr>
        </p:nvSpPr>
        <p:spPr>
          <a:xfrm>
            <a:off x="281444" y="666750"/>
            <a:ext cx="4290556"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25" name="Текст 24"/>
          <p:cNvSpPr>
            <a:spLocks noGrp="1"/>
          </p:cNvSpPr>
          <p:nvPr>
            <p:ph type="body" sz="half" idx="3"/>
          </p:nvPr>
        </p:nvSpPr>
        <p:spPr>
          <a:xfrm>
            <a:off x="4645025" y="666750"/>
            <a:ext cx="4292241"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Объект 3"/>
          <p:cNvSpPr>
            <a:spLocks noGrp="1"/>
          </p:cNvSpPr>
          <p:nvPr>
            <p:ph sz="quarter" idx="2"/>
          </p:nvPr>
        </p:nvSpPr>
        <p:spPr>
          <a:xfrm>
            <a:off x="281444" y="1316037"/>
            <a:ext cx="429055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8" name="Объект 27"/>
          <p:cNvSpPr>
            <a:spLocks noGrp="1"/>
          </p:cNvSpPr>
          <p:nvPr>
            <p:ph sz="quarter" idx="4"/>
          </p:nvPr>
        </p:nvSpPr>
        <p:spPr>
          <a:xfrm>
            <a:off x="4648730" y="1316037"/>
            <a:ext cx="428853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0" name="Дата 9"/>
          <p:cNvSpPr>
            <a:spLocks noGrp="1"/>
          </p:cNvSpPr>
          <p:nvPr>
            <p:ph type="dt" sz="half" idx="10"/>
          </p:nvPr>
        </p:nvSpPr>
        <p:spPr/>
        <p:txBody>
          <a:bodyPr/>
          <a:lstStyle/>
          <a:p>
            <a:fld id="{B5027BFF-BA8D-4906-B7B9-4CA29A5E9593}" type="datetimeFigureOut">
              <a:rPr lang="ru-RU" smtClean="0"/>
              <a:pPr/>
              <a:t>пт 21.05.21</a:t>
            </a:fld>
            <a:endParaRPr lang="ru-RU" dirty="0"/>
          </a:p>
        </p:txBody>
      </p:sp>
      <p:sp>
        <p:nvSpPr>
          <p:cNvPr id="6" name="Нижний колонтитул 5"/>
          <p:cNvSpPr>
            <a:spLocks noGrp="1"/>
          </p:cNvSpPr>
          <p:nvPr>
            <p:ph type="ftr" sz="quarter" idx="11"/>
          </p:nvPr>
        </p:nvSpPr>
        <p:spPr/>
        <p:txBody>
          <a:bodyPr/>
          <a:lstStyle/>
          <a:p>
            <a:endParaRPr lang="ru-RU" dirty="0"/>
          </a:p>
        </p:txBody>
      </p:sp>
      <p:sp>
        <p:nvSpPr>
          <p:cNvPr id="7" name="Номер слайда 6"/>
          <p:cNvSpPr>
            <a:spLocks noGrp="1"/>
          </p:cNvSpPr>
          <p:nvPr>
            <p:ph type="sldNum" sz="quarter" idx="12"/>
          </p:nvPr>
        </p:nvSpPr>
        <p:spPr>
          <a:xfrm>
            <a:off x="8229600" y="6477000"/>
            <a:ext cx="762000" cy="246888"/>
          </a:xfrm>
        </p:spPr>
        <p:txBody>
          <a:bodyPr/>
          <a:lstStyle/>
          <a:p>
            <a:fld id="{D2E875C6-199E-43FB-A85D-C4C7B198BBA5}" type="slidenum">
              <a:rPr lang="ru-RU" smtClean="0"/>
              <a:pPr/>
              <a:t>‹#›</a:t>
            </a:fld>
            <a:endParaRPr lang="ru-RU" dirty="0"/>
          </a:p>
        </p:txBody>
      </p:sp>
      <p:sp>
        <p:nvSpPr>
          <p:cNvPr id="11" name="Прямая соединительная линия 10"/>
          <p:cNvSpPr>
            <a:spLocks noChangeShapeType="1"/>
          </p:cNvSpPr>
          <p:nvPr/>
        </p:nvSpPr>
        <p:spPr bwMode="auto">
          <a:xfrm>
            <a:off x="514350" y="6019800"/>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30" name="Заголовок 29"/>
          <p:cNvSpPr>
            <a:spLocks noGrp="1"/>
          </p:cNvSpPr>
          <p:nvPr>
            <p:ph type="title"/>
          </p:nvPr>
        </p:nvSpPr>
        <p:spPr>
          <a:xfrm>
            <a:off x="301752" y="457200"/>
            <a:ext cx="8686800" cy="841248"/>
          </a:xfrm>
        </p:spPr>
        <p:txBody>
          <a:bodyPr/>
          <a:lstStyle/>
          <a:p>
            <a:r>
              <a:rPr kumimoji="0" lang="ru-RU" smtClean="0"/>
              <a:t>Образец заголовка</a:t>
            </a:r>
            <a:endParaRPr kumimoji="0" lang="en-US"/>
          </a:p>
        </p:txBody>
      </p:sp>
      <p:sp>
        <p:nvSpPr>
          <p:cNvPr id="12" name="Дата 11"/>
          <p:cNvSpPr>
            <a:spLocks noGrp="1"/>
          </p:cNvSpPr>
          <p:nvPr>
            <p:ph type="dt" sz="half" idx="10"/>
          </p:nvPr>
        </p:nvSpPr>
        <p:spPr/>
        <p:txBody>
          <a:bodyPr/>
          <a:lstStyle/>
          <a:p>
            <a:fld id="{B5027BFF-BA8D-4906-B7B9-4CA29A5E9593}" type="datetimeFigureOut">
              <a:rPr lang="ru-RU" smtClean="0"/>
              <a:pPr/>
              <a:t>пт 21.05.21</a:t>
            </a:fld>
            <a:endParaRPr lang="ru-RU" dirty="0"/>
          </a:p>
        </p:txBody>
      </p:sp>
      <p:sp>
        <p:nvSpPr>
          <p:cNvPr id="21" name="Нижний колонтитул 20"/>
          <p:cNvSpPr>
            <a:spLocks noGrp="1"/>
          </p:cNvSpPr>
          <p:nvPr>
            <p:ph type="ftr" sz="quarter" idx="11"/>
          </p:nvPr>
        </p:nvSpPr>
        <p:spPr/>
        <p:txBody>
          <a:bodyPr/>
          <a:lstStyle/>
          <a:p>
            <a:endParaRPr lang="ru-RU" dirty="0"/>
          </a:p>
        </p:txBody>
      </p:sp>
      <p:sp>
        <p:nvSpPr>
          <p:cNvPr id="6" name="Номер слайда 5"/>
          <p:cNvSpPr>
            <a:spLocks noGrp="1"/>
          </p:cNvSpPr>
          <p:nvPr>
            <p:ph type="sldNum" sz="quarter" idx="12"/>
          </p:nvPr>
        </p:nvSpPr>
        <p:spPr/>
        <p:txBody>
          <a:bodyPr/>
          <a:lstStyle/>
          <a:p>
            <a:fld id="{D2E875C6-199E-43FB-A85D-C4C7B198BBA5}" type="slidenum">
              <a:rPr lang="ru-RU" smtClean="0"/>
              <a:pPr/>
              <a:t>‹#›</a:t>
            </a:fld>
            <a:endParaRPr lang="ru-RU"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3" name="Дата 2"/>
          <p:cNvSpPr>
            <a:spLocks noGrp="1"/>
          </p:cNvSpPr>
          <p:nvPr>
            <p:ph type="dt" sz="half" idx="10"/>
          </p:nvPr>
        </p:nvSpPr>
        <p:spPr/>
        <p:txBody>
          <a:bodyPr/>
          <a:lstStyle/>
          <a:p>
            <a:fld id="{B5027BFF-BA8D-4906-B7B9-4CA29A5E9593}" type="datetimeFigureOut">
              <a:rPr lang="ru-RU" smtClean="0"/>
              <a:pPr/>
              <a:t>пт 21.05.21</a:t>
            </a:fld>
            <a:endParaRPr lang="ru-RU" dirty="0"/>
          </a:p>
        </p:txBody>
      </p:sp>
      <p:sp>
        <p:nvSpPr>
          <p:cNvPr id="24" name="Нижний колонтитул 23"/>
          <p:cNvSpPr>
            <a:spLocks noGrp="1"/>
          </p:cNvSpPr>
          <p:nvPr>
            <p:ph type="ftr" sz="quarter" idx="11"/>
          </p:nvPr>
        </p:nvSpPr>
        <p:spPr/>
        <p:txBody>
          <a:bodyPr/>
          <a:lstStyle/>
          <a:p>
            <a:endParaRPr lang="ru-RU" dirty="0"/>
          </a:p>
        </p:txBody>
      </p:sp>
      <p:sp>
        <p:nvSpPr>
          <p:cNvPr id="7" name="Номер слайда 6"/>
          <p:cNvSpPr>
            <a:spLocks noGrp="1"/>
          </p:cNvSpPr>
          <p:nvPr>
            <p:ph type="sldNum" sz="quarter" idx="12"/>
          </p:nvPr>
        </p:nvSpPr>
        <p:spPr/>
        <p:txBody>
          <a:bodyPr/>
          <a:lstStyle/>
          <a:p>
            <a:fld id="{D2E875C6-199E-43FB-A85D-C4C7B198BBA5}" type="slidenum">
              <a:rPr lang="ru-RU" smtClean="0"/>
              <a:pPr/>
              <a:t>‹#›</a:t>
            </a:fld>
            <a:endParaRPr lang="ru-RU"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8" name="Прямая соединительная линия 7"/>
          <p:cNvSpPr>
            <a:spLocks noChangeShapeType="1"/>
          </p:cNvSpPr>
          <p:nvPr/>
        </p:nvSpPr>
        <p:spPr bwMode="auto">
          <a:xfrm>
            <a:off x="514350" y="5849117"/>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2" name="Заголовок 11"/>
          <p:cNvSpPr>
            <a:spLocks noGrp="1"/>
          </p:cNvSpPr>
          <p:nvPr>
            <p:ph type="title"/>
          </p:nvPr>
        </p:nvSpPr>
        <p:spPr>
          <a:xfrm>
            <a:off x="457200" y="5486400"/>
            <a:ext cx="8458200" cy="520700"/>
          </a:xfrm>
        </p:spPr>
        <p:txBody>
          <a:bodyPr anchor="ctr"/>
          <a:lstStyle>
            <a:lvl1pPr algn="l">
              <a:buNone/>
              <a:defRPr sz="2000" b="1"/>
            </a:lvl1pPr>
          </a:lstStyle>
          <a:p>
            <a:r>
              <a:rPr kumimoji="0" lang="ru-RU" smtClean="0"/>
              <a:t>Образец заголовка</a:t>
            </a:r>
            <a:endParaRPr kumimoji="0" lang="en-US"/>
          </a:p>
        </p:txBody>
      </p:sp>
      <p:sp>
        <p:nvSpPr>
          <p:cNvPr id="26" name="Текст 25"/>
          <p:cNvSpPr>
            <a:spLocks noGrp="1"/>
          </p:cNvSpPr>
          <p:nvPr>
            <p:ph type="body" idx="2"/>
          </p:nvPr>
        </p:nvSpPr>
        <p:spPr>
          <a:xfrm>
            <a:off x="457200" y="609600"/>
            <a:ext cx="3008313" cy="4800600"/>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14" name="Объект 13"/>
          <p:cNvSpPr>
            <a:spLocks noGrp="1"/>
          </p:cNvSpPr>
          <p:nvPr>
            <p:ph sz="half" idx="1"/>
          </p:nvPr>
        </p:nvSpPr>
        <p:spPr>
          <a:xfrm>
            <a:off x="3575050" y="609600"/>
            <a:ext cx="5340350" cy="4800600"/>
          </a:xfrm>
        </p:spPr>
        <p:txBody>
          <a:bodyPr/>
          <a:lstStyle>
            <a:lvl1pPr>
              <a:defRPr sz="3200"/>
            </a:lvl1pPr>
            <a:lvl2pPr>
              <a:defRPr sz="2800"/>
            </a:lvl2pPr>
            <a:lvl3pPr>
              <a:defRPr sz="2400"/>
            </a:lvl3pPr>
            <a:lvl4pPr>
              <a:defRPr sz="2000"/>
            </a:lvl4pPr>
            <a:lvl5pPr>
              <a:defRPr sz="20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5" name="Дата 24"/>
          <p:cNvSpPr>
            <a:spLocks noGrp="1"/>
          </p:cNvSpPr>
          <p:nvPr>
            <p:ph type="dt" sz="half" idx="10"/>
          </p:nvPr>
        </p:nvSpPr>
        <p:spPr/>
        <p:txBody>
          <a:bodyPr/>
          <a:lstStyle/>
          <a:p>
            <a:fld id="{B5027BFF-BA8D-4906-B7B9-4CA29A5E9593}" type="datetimeFigureOut">
              <a:rPr lang="ru-RU" smtClean="0"/>
              <a:pPr/>
              <a:t>пт 21.05.21</a:t>
            </a:fld>
            <a:endParaRPr lang="ru-RU" dirty="0"/>
          </a:p>
        </p:txBody>
      </p:sp>
      <p:sp>
        <p:nvSpPr>
          <p:cNvPr id="29" name="Нижний колонтитул 28"/>
          <p:cNvSpPr>
            <a:spLocks noGrp="1"/>
          </p:cNvSpPr>
          <p:nvPr>
            <p:ph type="ftr" sz="quarter" idx="11"/>
          </p:nvPr>
        </p:nvSpPr>
        <p:spPr/>
        <p:txBody>
          <a:bodyPr/>
          <a:lstStyle/>
          <a:p>
            <a:endParaRPr lang="ru-RU" dirty="0"/>
          </a:p>
        </p:txBody>
      </p:sp>
      <p:sp>
        <p:nvSpPr>
          <p:cNvPr id="7" name="Номер слайда 6"/>
          <p:cNvSpPr>
            <a:spLocks noGrp="1"/>
          </p:cNvSpPr>
          <p:nvPr>
            <p:ph type="sldNum" sz="quarter" idx="12"/>
          </p:nvPr>
        </p:nvSpPr>
        <p:spPr/>
        <p:txBody>
          <a:bodyPr/>
          <a:lstStyle/>
          <a:p>
            <a:fld id="{D2E875C6-199E-43FB-A85D-C4C7B198BBA5}" type="slidenum">
              <a:rPr lang="ru-RU" smtClean="0"/>
              <a:pPr/>
              <a:t>‹#›</a:t>
            </a:fld>
            <a:endParaRPr lang="ru-RU"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13" name="Рисунок 12"/>
          <p:cNvSpPr>
            <a:spLocks noGrp="1"/>
          </p:cNvSpPr>
          <p:nvPr>
            <p:ph type="pic" idx="1"/>
          </p:nvPr>
        </p:nvSpPr>
        <p:spPr>
          <a:xfrm>
            <a:off x="3505200" y="616634"/>
            <a:ext cx="5029200" cy="3657600"/>
          </a:xfrm>
          <a:solidFill>
            <a:schemeClr val="bg1"/>
          </a:solidFill>
          <a:ln w="6350">
            <a:solidFill>
              <a:schemeClr val="accent1"/>
            </a:solidFill>
          </a:ln>
          <a:effectLst>
            <a:reflection blurRad="1000" stA="49000" endA="500" endPos="10000" dist="900" dir="5400000" sy="-90000" algn="bl" rotWithShape="0"/>
          </a:effectLst>
        </p:spPr>
        <p:txBody>
          <a:bodyPr/>
          <a:lstStyle>
            <a:lvl1pPr marL="0" indent="0">
              <a:buNone/>
              <a:defRPr sz="3200"/>
            </a:lvl1pPr>
          </a:lstStyle>
          <a:p>
            <a:r>
              <a:rPr kumimoji="0" lang="ru-RU" dirty="0" smtClean="0"/>
              <a:t>Вставка рисунка</a:t>
            </a:r>
            <a:endParaRPr kumimoji="0" lang="en-US" dirty="0"/>
          </a:p>
        </p:txBody>
      </p:sp>
      <p:sp>
        <p:nvSpPr>
          <p:cNvPr id="7" name="Дата 6"/>
          <p:cNvSpPr>
            <a:spLocks noGrp="1"/>
          </p:cNvSpPr>
          <p:nvPr>
            <p:ph type="dt" sz="half" idx="10"/>
          </p:nvPr>
        </p:nvSpPr>
        <p:spPr/>
        <p:txBody>
          <a:bodyPr/>
          <a:lstStyle/>
          <a:p>
            <a:fld id="{B5027BFF-BA8D-4906-B7B9-4CA29A5E9593}" type="datetimeFigureOut">
              <a:rPr lang="ru-RU" smtClean="0"/>
              <a:pPr/>
              <a:t>пт 21.05.21</a:t>
            </a:fld>
            <a:endParaRPr lang="ru-RU" dirty="0"/>
          </a:p>
        </p:txBody>
      </p:sp>
      <p:sp>
        <p:nvSpPr>
          <p:cNvPr id="5" name="Нижний колонтитул 4"/>
          <p:cNvSpPr>
            <a:spLocks noGrp="1"/>
          </p:cNvSpPr>
          <p:nvPr>
            <p:ph type="ftr" sz="quarter" idx="11"/>
          </p:nvPr>
        </p:nvSpPr>
        <p:spPr/>
        <p:txBody>
          <a:bodyPr/>
          <a:lstStyle/>
          <a:p>
            <a:endParaRPr lang="ru-RU" dirty="0"/>
          </a:p>
        </p:txBody>
      </p:sp>
      <p:sp>
        <p:nvSpPr>
          <p:cNvPr id="31" name="Номер слайда 30"/>
          <p:cNvSpPr>
            <a:spLocks noGrp="1"/>
          </p:cNvSpPr>
          <p:nvPr>
            <p:ph type="sldNum" sz="quarter" idx="12"/>
          </p:nvPr>
        </p:nvSpPr>
        <p:spPr/>
        <p:txBody>
          <a:bodyPr/>
          <a:lstStyle/>
          <a:p>
            <a:fld id="{D2E875C6-199E-43FB-A85D-C4C7B198BBA5}" type="slidenum">
              <a:rPr lang="ru-RU" smtClean="0"/>
              <a:pPr/>
              <a:t>‹#›</a:t>
            </a:fld>
            <a:endParaRPr lang="ru-RU" dirty="0"/>
          </a:p>
        </p:txBody>
      </p:sp>
      <p:sp>
        <p:nvSpPr>
          <p:cNvPr id="17" name="Заголовок 16"/>
          <p:cNvSpPr>
            <a:spLocks noGrp="1"/>
          </p:cNvSpPr>
          <p:nvPr>
            <p:ph type="title"/>
          </p:nvPr>
        </p:nvSpPr>
        <p:spPr>
          <a:xfrm>
            <a:off x="381000" y="4993760"/>
            <a:ext cx="5867400" cy="522288"/>
          </a:xfrm>
        </p:spPr>
        <p:txBody>
          <a:bodyPr anchor="ctr"/>
          <a:lstStyle>
            <a:lvl1pPr algn="l">
              <a:buNone/>
              <a:defRPr sz="2000" b="1"/>
            </a:lvl1pPr>
          </a:lstStyle>
          <a:p>
            <a:r>
              <a:rPr kumimoji="0" lang="ru-RU" smtClean="0"/>
              <a:t>Образец заголовка</a:t>
            </a:r>
            <a:endParaRPr kumimoji="0" lang="en-US"/>
          </a:p>
        </p:txBody>
      </p:sp>
      <p:sp>
        <p:nvSpPr>
          <p:cNvPr id="26" name="Текст 25"/>
          <p:cNvSpPr>
            <a:spLocks noGrp="1"/>
          </p:cNvSpPr>
          <p:nvPr>
            <p:ph type="body" sz="half" idx="2"/>
          </p:nvPr>
        </p:nvSpPr>
        <p:spPr>
          <a:xfrm>
            <a:off x="381000" y="5533218"/>
            <a:ext cx="5867400" cy="768350"/>
          </a:xfrm>
        </p:spPr>
        <p:txBody>
          <a:bodyPr lIns="109728" tIns="0"/>
          <a:lstStyle>
            <a:lvl1pPr marL="0" indent="0">
              <a:buNone/>
              <a:defRPr sz="14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Прямая соединительная линия 6"/>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8" name="Текст 7"/>
          <p:cNvSpPr>
            <a:spLocks noGrp="1"/>
          </p:cNvSpPr>
          <p:nvPr>
            <p:ph type="body" idx="1"/>
          </p:nvPr>
        </p:nvSpPr>
        <p:spPr>
          <a:xfrm>
            <a:off x="304800" y="1554162"/>
            <a:ext cx="8686800" cy="4525963"/>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1" name="Дата 10"/>
          <p:cNvSpPr>
            <a:spLocks noGrp="1"/>
          </p:cNvSpPr>
          <p:nvPr>
            <p:ph type="dt" sz="half" idx="2"/>
          </p:nvPr>
        </p:nvSpPr>
        <p:spPr>
          <a:xfrm>
            <a:off x="6477000" y="76200"/>
            <a:ext cx="2514600" cy="288925"/>
          </a:xfrm>
          <a:prstGeom prst="rect">
            <a:avLst/>
          </a:prstGeom>
        </p:spPr>
        <p:txBody>
          <a:bodyPr vert="horz"/>
          <a:lstStyle>
            <a:lvl1pPr algn="l" eaLnBrk="1" latinLnBrk="0" hangingPunct="1">
              <a:defRPr kumimoji="0" sz="1200">
                <a:solidFill>
                  <a:schemeClr val="accent1">
                    <a:shade val="75000"/>
                  </a:schemeClr>
                </a:solidFill>
              </a:defRPr>
            </a:lvl1pPr>
          </a:lstStyle>
          <a:p>
            <a:fld id="{B5027BFF-BA8D-4906-B7B9-4CA29A5E9593}" type="datetimeFigureOut">
              <a:rPr lang="ru-RU" smtClean="0"/>
              <a:pPr/>
              <a:t>пт 21.05.21</a:t>
            </a:fld>
            <a:endParaRPr lang="ru-RU" dirty="0"/>
          </a:p>
        </p:txBody>
      </p:sp>
      <p:sp>
        <p:nvSpPr>
          <p:cNvPr id="28" name="Нижний колонтитул 27"/>
          <p:cNvSpPr>
            <a:spLocks noGrp="1"/>
          </p:cNvSpPr>
          <p:nvPr>
            <p:ph type="ftr" sz="quarter" idx="3"/>
          </p:nvPr>
        </p:nvSpPr>
        <p:spPr>
          <a:xfrm>
            <a:off x="3124200" y="76200"/>
            <a:ext cx="3352800" cy="288925"/>
          </a:xfrm>
          <a:prstGeom prst="rect">
            <a:avLst/>
          </a:prstGeom>
        </p:spPr>
        <p:txBody>
          <a:bodyPr vert="horz"/>
          <a:lstStyle>
            <a:lvl1pPr algn="r" eaLnBrk="1" latinLnBrk="0" hangingPunct="1">
              <a:defRPr kumimoji="0" sz="1200">
                <a:solidFill>
                  <a:schemeClr val="accent1">
                    <a:shade val="75000"/>
                  </a:schemeClr>
                </a:solidFill>
              </a:defRPr>
            </a:lvl1pPr>
          </a:lstStyle>
          <a:p>
            <a:endParaRPr lang="ru-RU" dirty="0"/>
          </a:p>
        </p:txBody>
      </p:sp>
      <p:sp>
        <p:nvSpPr>
          <p:cNvPr id="5" name="Номер слайда 4"/>
          <p:cNvSpPr>
            <a:spLocks noGrp="1"/>
          </p:cNvSpPr>
          <p:nvPr>
            <p:ph type="sldNum" sz="quarter" idx="4"/>
          </p:nvPr>
        </p:nvSpPr>
        <p:spPr>
          <a:xfrm>
            <a:off x="8229600" y="6477000"/>
            <a:ext cx="762000" cy="244475"/>
          </a:xfrm>
          <a:prstGeom prst="rect">
            <a:avLst/>
          </a:prstGeom>
        </p:spPr>
        <p:txBody>
          <a:bodyPr vert="horz"/>
          <a:lstStyle>
            <a:lvl1pPr algn="r" eaLnBrk="1" latinLnBrk="0" hangingPunct="1">
              <a:defRPr kumimoji="0" sz="1200">
                <a:solidFill>
                  <a:schemeClr val="accent1">
                    <a:shade val="75000"/>
                  </a:schemeClr>
                </a:solidFill>
              </a:defRPr>
            </a:lvl1pPr>
          </a:lstStyle>
          <a:p>
            <a:fld id="{D2E875C6-199E-43FB-A85D-C4C7B198BBA5}" type="slidenum">
              <a:rPr lang="ru-RU" smtClean="0"/>
              <a:pPr/>
              <a:t>‹#›</a:t>
            </a:fld>
            <a:endParaRPr lang="ru-RU" dirty="0"/>
          </a:p>
        </p:txBody>
      </p:sp>
      <p:sp>
        <p:nvSpPr>
          <p:cNvPr id="10" name="Заголовок 9"/>
          <p:cNvSpPr>
            <a:spLocks noGrp="1"/>
          </p:cNvSpPr>
          <p:nvPr>
            <p:ph type="title"/>
          </p:nvPr>
        </p:nvSpPr>
        <p:spPr>
          <a:xfrm>
            <a:off x="304800" y="457200"/>
            <a:ext cx="8686800" cy="838200"/>
          </a:xfrm>
          <a:prstGeom prst="rect">
            <a:avLst/>
          </a:prstGeom>
        </p:spPr>
        <p:txBody>
          <a:bodyPr vert="horz" anchor="ctr">
            <a:normAutofit/>
          </a:bodyPr>
          <a:lstStyle/>
          <a:p>
            <a:r>
              <a:rPr kumimoji="0" lang="ru-RU" smtClean="0"/>
              <a:t>Образец заголовка</a:t>
            </a:r>
            <a:endParaRPr kumimoji="0" lang="en-US"/>
          </a:p>
        </p:txBody>
      </p:sp>
      <p:sp>
        <p:nvSpPr>
          <p:cNvPr id="9" name="Прямая соединительная линия 8"/>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2" name="Прямая соединительная линия 11"/>
          <p:cNvSpPr>
            <a:spLocks noChangeShapeType="1"/>
          </p:cNvSpPr>
          <p:nvPr/>
        </p:nvSpPr>
        <p:spPr bwMode="auto">
          <a:xfrm>
            <a:off x="514350" y="1057986"/>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3600" kern="1200" cap="all" baseline="0">
          <a:solidFill>
            <a:schemeClr val="tx2"/>
          </a:solidFill>
          <a:effectLst>
            <a:reflection blurRad="12700" stA="48000" endA="300" endPos="55000" dir="5400000" sy="-90000" algn="bl" rotWithShape="0"/>
          </a:effectLst>
          <a:latin typeface="+mj-lt"/>
          <a:ea typeface="+mj-ea"/>
          <a:cs typeface="+mj-cs"/>
        </a:defRPr>
      </a:lvl1pPr>
    </p:titleStyle>
    <p:bodyStyle>
      <a:lvl1pPr marL="342900" indent="-342900" algn="l" rtl="0" eaLnBrk="1" latinLnBrk="0" hangingPunct="1">
        <a:spcBef>
          <a:spcPct val="20000"/>
        </a:spcBef>
        <a:buClr>
          <a:schemeClr val="accent1"/>
        </a:buClr>
        <a:buSzPct val="70000"/>
        <a:buFont typeface="Wingdings 2"/>
        <a:buChar char=""/>
        <a:defRPr kumimoji="0" sz="3200" kern="1200">
          <a:solidFill>
            <a:schemeClr val="tx2"/>
          </a:solidFill>
          <a:latin typeface="+mn-lt"/>
          <a:ea typeface="+mn-ea"/>
          <a:cs typeface="+mn-cs"/>
        </a:defRPr>
      </a:lvl1pPr>
      <a:lvl2pPr marL="742950" indent="-285750" algn="l" rtl="0" eaLnBrk="1" latinLnBrk="0" hangingPunct="1">
        <a:spcBef>
          <a:spcPct val="20000"/>
        </a:spcBef>
        <a:buClr>
          <a:schemeClr val="accent1"/>
        </a:buClr>
        <a:buSzPct val="70000"/>
        <a:buFont typeface="Wingdings 2"/>
        <a:buChar char=""/>
        <a:defRPr kumimoji="0" sz="2800" kern="1200">
          <a:solidFill>
            <a:schemeClr val="tx2"/>
          </a:solidFill>
          <a:latin typeface="+mn-lt"/>
          <a:ea typeface="+mn-ea"/>
          <a:cs typeface="+mn-cs"/>
        </a:defRPr>
      </a:lvl2pPr>
      <a:lvl3pPr marL="1143000" indent="-228600" algn="l" rtl="0" eaLnBrk="1" latinLnBrk="0" hangingPunct="1">
        <a:spcBef>
          <a:spcPct val="20000"/>
        </a:spcBef>
        <a:buClr>
          <a:schemeClr val="accent1"/>
        </a:buClr>
        <a:buSzPct val="70000"/>
        <a:buFont typeface="Wingdings 2"/>
        <a:buChar char=""/>
        <a:defRPr kumimoji="0" sz="2400" kern="1200">
          <a:solidFill>
            <a:schemeClr val="tx2"/>
          </a:solidFill>
          <a:latin typeface="+mn-lt"/>
          <a:ea typeface="+mn-ea"/>
          <a:cs typeface="+mn-cs"/>
        </a:defRPr>
      </a:lvl3pPr>
      <a:lvl4pPr marL="1600200" indent="-228600" algn="l" rtl="0" eaLnBrk="1" latinLnBrk="0" hangingPunct="1">
        <a:spcBef>
          <a:spcPct val="20000"/>
        </a:spcBef>
        <a:buClr>
          <a:schemeClr val="accent1"/>
        </a:buClr>
        <a:buSzPct val="70000"/>
        <a:buFont typeface="Wingdings 2"/>
        <a:buChar char=""/>
        <a:defRPr kumimoji="0" sz="2000" kern="1200">
          <a:solidFill>
            <a:schemeClr val="tx2"/>
          </a:solidFill>
          <a:latin typeface="+mn-lt"/>
          <a:ea typeface="+mn-ea"/>
          <a:cs typeface="+mn-cs"/>
        </a:defRPr>
      </a:lvl4pPr>
      <a:lvl5pPr marL="20574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5pPr>
      <a:lvl6pPr marL="25146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6pPr>
      <a:lvl7pPr marL="2971800" indent="-228600" algn="l" rtl="0" eaLnBrk="1" latinLnBrk="0" hangingPunct="1">
        <a:spcBef>
          <a:spcPct val="20000"/>
        </a:spcBef>
        <a:buClr>
          <a:schemeClr val="accent1"/>
        </a:buClr>
        <a:buSzPct val="60000"/>
        <a:buFont typeface="Wingdings 2"/>
        <a:buChar char=""/>
        <a:defRPr kumimoji="0" sz="1600" kern="1200">
          <a:solidFill>
            <a:schemeClr val="tx2"/>
          </a:solidFill>
          <a:latin typeface="+mn-lt"/>
          <a:ea typeface="+mn-ea"/>
          <a:cs typeface="+mn-cs"/>
        </a:defRPr>
      </a:lvl7pPr>
      <a:lvl8pPr marL="3429000" indent="-228600" algn="l" rtl="0" eaLnBrk="1" latinLnBrk="0" hangingPunct="1">
        <a:spcBef>
          <a:spcPct val="20000"/>
        </a:spcBef>
        <a:buClr>
          <a:schemeClr val="accent1"/>
        </a:buClr>
        <a:buSzPct val="60000"/>
        <a:buFont typeface="Wingdings 2"/>
        <a:buChar char=""/>
        <a:defRPr kumimoji="0" sz="1600" kern="1200" baseline="0">
          <a:solidFill>
            <a:schemeClr val="tx2"/>
          </a:solidFill>
          <a:latin typeface="+mn-lt"/>
          <a:ea typeface="+mn-ea"/>
          <a:cs typeface="+mn-cs"/>
        </a:defRPr>
      </a:lvl8pPr>
      <a:lvl9pPr marL="3886200" indent="-228600" algn="l" rtl="0" eaLnBrk="1" latinLnBrk="0" hangingPunct="1">
        <a:spcBef>
          <a:spcPct val="20000"/>
        </a:spcBef>
        <a:buClr>
          <a:schemeClr val="accent1"/>
        </a:buClr>
        <a:buSzPct val="60000"/>
        <a:buFont typeface="Wingdings 2"/>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0.xml"/><Relationship Id="rId1" Type="http://schemas.openxmlformats.org/officeDocument/2006/relationships/slideLayout" Target="../slideLayouts/slideLayout4.xml"/><Relationship Id="rId4" Type="http://schemas.openxmlformats.org/officeDocument/2006/relationships/image" Target="../media/image8.pn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normAutofit fontScale="90000"/>
          </a:bodyPr>
          <a:lstStyle/>
          <a:p>
            <a:r>
              <a:rPr lang="en-GB" dirty="0" smtClean="0">
                <a:effectLst/>
              </a:rPr>
              <a:t>A program </a:t>
            </a:r>
            <a:r>
              <a:rPr lang="en-GB" dirty="0">
                <a:effectLst/>
              </a:rPr>
              <a:t>for building an input file describing ICRP reference voxel phantom for Monte-Carlo </a:t>
            </a:r>
            <a:r>
              <a:rPr lang="en-GB" dirty="0" smtClean="0">
                <a:effectLst/>
              </a:rPr>
              <a:t>calculations</a:t>
            </a:r>
            <a:endParaRPr lang="ru-RU" dirty="0"/>
          </a:p>
        </p:txBody>
      </p:sp>
      <p:sp>
        <p:nvSpPr>
          <p:cNvPr id="3" name="Подзаголовок 2"/>
          <p:cNvSpPr>
            <a:spLocks noGrp="1"/>
          </p:cNvSpPr>
          <p:nvPr>
            <p:ph type="subTitle" idx="1"/>
          </p:nvPr>
        </p:nvSpPr>
        <p:spPr/>
        <p:txBody>
          <a:bodyPr>
            <a:normAutofit fontScale="92500"/>
          </a:bodyPr>
          <a:lstStyle/>
          <a:p>
            <a:r>
              <a:rPr lang="sv-SE" u="sng" dirty="0"/>
              <a:t>Kiryl </a:t>
            </a:r>
            <a:r>
              <a:rPr lang="sv-SE" u="sng" dirty="0" smtClean="0"/>
              <a:t>Viarenich</a:t>
            </a:r>
            <a:r>
              <a:rPr lang="sv-SE" dirty="0" smtClean="0"/>
              <a:t>, Victor Minenko, Kristina Makarevich</a:t>
            </a:r>
            <a:r>
              <a:rPr lang="sv-SE" dirty="0"/>
              <a:t>, Siamion Kutsen</a:t>
            </a:r>
            <a:r>
              <a:rPr lang="sv-SE" dirty="0" smtClean="0"/>
              <a:t>, Arkady Khrutchinsky (Institute for </a:t>
            </a:r>
            <a:r>
              <a:rPr lang="sv-SE" dirty="0"/>
              <a:t>Nuclear </a:t>
            </a:r>
            <a:r>
              <a:rPr lang="sv-SE" dirty="0" smtClean="0"/>
              <a:t>Problems</a:t>
            </a:r>
            <a:r>
              <a:rPr lang="sv-SE" dirty="0"/>
              <a:t>, </a:t>
            </a:r>
            <a:r>
              <a:rPr lang="sv-SE" dirty="0" smtClean="0"/>
              <a:t>BSU)</a:t>
            </a:r>
            <a:endParaRPr lang="ru-RU" dirty="0"/>
          </a:p>
        </p:txBody>
      </p:sp>
    </p:spTree>
    <p:extLst>
      <p:ext uri="{BB962C8B-B14F-4D97-AF65-F5344CB8AC3E}">
        <p14:creationId xmlns="" xmlns:p14="http://schemas.microsoft.com/office/powerpoint/2010/main" val="269283793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INCLUSION of Hands in the phantom</a:t>
            </a:r>
            <a:endParaRPr lang="ru-RU" dirty="0"/>
          </a:p>
        </p:txBody>
      </p:sp>
      <p:pic>
        <p:nvPicPr>
          <p:cNvPr id="6" name="Объект 5"/>
          <p:cNvPicPr>
            <a:picLocks noGrp="1" noChangeAspect="1"/>
          </p:cNvPicPr>
          <p:nvPr>
            <p:ph sz="half" idx="1"/>
          </p:nvPr>
        </p:nvPicPr>
        <p:blipFill>
          <a:blip r:embed="rId3" cstate="print">
            <a:extLst>
              <a:ext uri="{28A0092B-C50C-407E-A947-70E740481C1C}">
                <a14:useLocalDpi xmlns="" xmlns:a14="http://schemas.microsoft.com/office/drawing/2010/main" val="0"/>
              </a:ext>
            </a:extLst>
          </a:blip>
          <a:stretch>
            <a:fillRect/>
          </a:stretch>
        </p:blipFill>
        <p:spPr>
          <a:xfrm>
            <a:off x="859722" y="1569677"/>
            <a:ext cx="1269999" cy="4724400"/>
          </a:xfrm>
        </p:spPr>
      </p:pic>
      <p:sp>
        <p:nvSpPr>
          <p:cNvPr id="5" name="Объект 4"/>
          <p:cNvSpPr>
            <a:spLocks noGrp="1"/>
          </p:cNvSpPr>
          <p:nvPr>
            <p:ph sz="half" idx="2"/>
          </p:nvPr>
        </p:nvSpPr>
        <p:spPr/>
        <p:txBody>
          <a:bodyPr/>
          <a:lstStyle/>
          <a:p>
            <a:r>
              <a:rPr lang="en-US" dirty="0" smtClean="0"/>
              <a:t>Whether hands should be included into phantom is decided using “Hands” variable</a:t>
            </a:r>
            <a:endParaRPr lang="ru-RU" dirty="0"/>
          </a:p>
        </p:txBody>
      </p:sp>
      <p:pic>
        <p:nvPicPr>
          <p:cNvPr id="8" name="Рисунок 7"/>
          <p:cNvPicPr>
            <a:picLocks noChangeAspect="1"/>
          </p:cNvPicPr>
          <p:nvPr/>
        </p:nvPicPr>
        <p:blipFill>
          <a:blip r:embed="rId4" cstate="print">
            <a:extLst>
              <a:ext uri="{28A0092B-C50C-407E-A947-70E740481C1C}">
                <a14:useLocalDpi xmlns="" xmlns:a14="http://schemas.microsoft.com/office/drawing/2010/main" val="0"/>
              </a:ext>
            </a:extLst>
          </a:blip>
          <a:stretch>
            <a:fillRect/>
          </a:stretch>
        </p:blipFill>
        <p:spPr>
          <a:xfrm>
            <a:off x="2468828" y="1570877"/>
            <a:ext cx="1225816" cy="4723200"/>
          </a:xfrm>
          <a:prstGeom prst="rect">
            <a:avLst/>
          </a:prstGeom>
        </p:spPr>
      </p:pic>
      <p:sp>
        <p:nvSpPr>
          <p:cNvPr id="9" name="TextBox 8"/>
          <p:cNvSpPr txBox="1"/>
          <p:nvPr/>
        </p:nvSpPr>
        <p:spPr>
          <a:xfrm>
            <a:off x="755576" y="6453336"/>
            <a:ext cx="1478290" cy="369332"/>
          </a:xfrm>
          <a:prstGeom prst="rect">
            <a:avLst/>
          </a:prstGeom>
          <a:noFill/>
        </p:spPr>
        <p:txBody>
          <a:bodyPr wrap="none" rtlCol="0">
            <a:spAutoFit/>
          </a:bodyPr>
          <a:lstStyle/>
          <a:p>
            <a:r>
              <a:rPr lang="en-US" dirty="0" smtClean="0"/>
              <a:t>Arms present</a:t>
            </a:r>
            <a:endParaRPr lang="ru-RU" dirty="0"/>
          </a:p>
        </p:txBody>
      </p:sp>
      <p:sp>
        <p:nvSpPr>
          <p:cNvPr id="10" name="TextBox 9"/>
          <p:cNvSpPr txBox="1"/>
          <p:nvPr/>
        </p:nvSpPr>
        <p:spPr>
          <a:xfrm>
            <a:off x="2280587" y="6455011"/>
            <a:ext cx="1602298" cy="369332"/>
          </a:xfrm>
          <a:prstGeom prst="rect">
            <a:avLst/>
          </a:prstGeom>
          <a:noFill/>
        </p:spPr>
        <p:txBody>
          <a:bodyPr wrap="none" rtlCol="0">
            <a:spAutoFit/>
          </a:bodyPr>
          <a:lstStyle/>
          <a:p>
            <a:r>
              <a:rPr lang="en-US" dirty="0" smtClean="0"/>
              <a:t>Arms excluded</a:t>
            </a:r>
            <a:endParaRPr lang="ru-RU" dirty="0"/>
          </a:p>
        </p:txBody>
      </p:sp>
    </p:spTree>
    <p:extLst>
      <p:ext uri="{BB962C8B-B14F-4D97-AF65-F5344CB8AC3E}">
        <p14:creationId xmlns="" xmlns:p14="http://schemas.microsoft.com/office/powerpoint/2010/main" val="43835757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Other INPUT variables</a:t>
            </a:r>
            <a:endParaRPr lang="ru-RU" dirty="0"/>
          </a:p>
        </p:txBody>
      </p:sp>
      <p:sp>
        <p:nvSpPr>
          <p:cNvPr id="5" name="Объект 4"/>
          <p:cNvSpPr>
            <a:spLocks noGrp="1"/>
          </p:cNvSpPr>
          <p:nvPr>
            <p:ph idx="1"/>
          </p:nvPr>
        </p:nvSpPr>
        <p:spPr/>
        <p:txBody>
          <a:bodyPr>
            <a:normAutofit lnSpcReduction="10000"/>
          </a:bodyPr>
          <a:lstStyle/>
          <a:p>
            <a:r>
              <a:rPr lang="en-US" dirty="0" smtClean="0"/>
              <a:t>Output files can be split when variable “split” is set to “True”. In this case huge data describing the phantom is written into a separate file. All other input data is written into the main file of small size which is easier to operate.</a:t>
            </a:r>
          </a:p>
          <a:p>
            <a:r>
              <a:rPr lang="en-US" dirty="0" smtClean="0"/>
              <a:t>If variable “RDUM” is set to “True”, then parameters user radiation source are written  into input file instead of standard radiation source.</a:t>
            </a:r>
            <a:endParaRPr lang="ru-RU" dirty="0"/>
          </a:p>
        </p:txBody>
      </p:sp>
    </p:spTree>
    <p:extLst>
      <p:ext uri="{BB962C8B-B14F-4D97-AF65-F5344CB8AC3E}">
        <p14:creationId xmlns="" xmlns:p14="http://schemas.microsoft.com/office/powerpoint/2010/main" val="60187311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FANTOM110 PROGRAM RESULT</a:t>
            </a:r>
            <a:endParaRPr lang="ru-RU" dirty="0"/>
          </a:p>
        </p:txBody>
      </p:sp>
      <p:pic>
        <p:nvPicPr>
          <p:cNvPr id="4" name="Объект 3"/>
          <p:cNvPicPr>
            <a:picLocks noGrp="1" noChangeAspect="1"/>
          </p:cNvPicPr>
          <p:nvPr>
            <p:ph idx="1"/>
          </p:nvPr>
        </p:nvPicPr>
        <p:blipFill>
          <a:blip r:embed="rId3" cstate="print">
            <a:extLst>
              <a:ext uri="{28A0092B-C50C-407E-A947-70E740481C1C}">
                <a14:useLocalDpi xmlns="" xmlns:a14="http://schemas.microsoft.com/office/drawing/2010/main" val="0"/>
              </a:ext>
            </a:extLst>
          </a:blip>
          <a:stretch>
            <a:fillRect/>
          </a:stretch>
        </p:blipFill>
        <p:spPr>
          <a:xfrm>
            <a:off x="0" y="2060849"/>
            <a:ext cx="4320000" cy="4490777"/>
          </a:xfrm>
        </p:spPr>
      </p:pic>
      <p:pic>
        <p:nvPicPr>
          <p:cNvPr id="6" name="Рисунок 5"/>
          <p:cNvPicPr>
            <a:picLocks noChangeAspect="1"/>
          </p:cNvPicPr>
          <p:nvPr/>
        </p:nvPicPr>
        <p:blipFill>
          <a:blip r:embed="rId4" cstate="print">
            <a:extLst>
              <a:ext uri="{28A0092B-C50C-407E-A947-70E740481C1C}">
                <a14:useLocalDpi xmlns="" xmlns:a14="http://schemas.microsoft.com/office/drawing/2010/main" val="0"/>
              </a:ext>
            </a:extLst>
          </a:blip>
          <a:stretch>
            <a:fillRect/>
          </a:stretch>
        </p:blipFill>
        <p:spPr>
          <a:xfrm>
            <a:off x="4824000" y="2060849"/>
            <a:ext cx="4320000" cy="4490776"/>
          </a:xfrm>
          <a:prstGeom prst="rect">
            <a:avLst/>
          </a:prstGeom>
        </p:spPr>
      </p:pic>
      <p:sp>
        <p:nvSpPr>
          <p:cNvPr id="5" name="Выгнутая вниз стрелка 4"/>
          <p:cNvSpPr/>
          <p:nvPr/>
        </p:nvSpPr>
        <p:spPr>
          <a:xfrm flipV="1">
            <a:off x="3635896" y="1268760"/>
            <a:ext cx="1872208" cy="576064"/>
          </a:xfrm>
          <a:prstGeom prst="curved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solidFill>
                <a:schemeClr val="tx1"/>
              </a:solidFill>
            </a:endParaRPr>
          </a:p>
        </p:txBody>
      </p:sp>
    </p:spTree>
    <p:extLst>
      <p:ext uri="{BB962C8B-B14F-4D97-AF65-F5344CB8AC3E}">
        <p14:creationId xmlns="" xmlns:p14="http://schemas.microsoft.com/office/powerpoint/2010/main" val="209413357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VERIFICATION OF PHANTOMS</a:t>
            </a:r>
            <a:endParaRPr lang="ru-RU" dirty="0"/>
          </a:p>
        </p:txBody>
      </p:sp>
      <p:sp>
        <p:nvSpPr>
          <p:cNvPr id="3" name="Содержимое 2"/>
          <p:cNvSpPr>
            <a:spLocks noGrp="1"/>
          </p:cNvSpPr>
          <p:nvPr>
            <p:ph idx="1"/>
          </p:nvPr>
        </p:nvSpPr>
        <p:spPr/>
        <p:txBody>
          <a:bodyPr/>
          <a:lstStyle/>
          <a:p>
            <a:r>
              <a:rPr lang="en-US" dirty="0" smtClean="0"/>
              <a:t>Two different ways of verification were made:</a:t>
            </a:r>
          </a:p>
          <a:p>
            <a:r>
              <a:rPr lang="en-US" dirty="0" smtClean="0"/>
              <a:t>1) comparison of flux to dose conversion coefficients calculated using phantom generated using FANTOM program with reference data from ICRP publication 116.</a:t>
            </a:r>
          </a:p>
          <a:p>
            <a:r>
              <a:rPr lang="en-US" dirty="0" smtClean="0"/>
              <a:t>2) comparison of </a:t>
            </a:r>
            <a:r>
              <a:rPr lang="en-US" dirty="0" smtClean="0"/>
              <a:t>Specific absorbed Fraction </a:t>
            </a:r>
            <a:r>
              <a:rPr lang="en-US" dirty="0" smtClean="0"/>
              <a:t>with ICRP Publication 133.</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t>С</a:t>
            </a:r>
            <a:r>
              <a:rPr lang="en-US" dirty="0" err="1" smtClean="0"/>
              <a:t>OMPARIsoN</a:t>
            </a:r>
            <a:r>
              <a:rPr lang="en-US" dirty="0" smtClean="0"/>
              <a:t> WITH ICRP Publication 116</a:t>
            </a:r>
            <a:endParaRPr lang="ru-RU" dirty="0"/>
          </a:p>
        </p:txBody>
      </p:sp>
      <p:sp>
        <p:nvSpPr>
          <p:cNvPr id="3" name="Содержимое 2"/>
          <p:cNvSpPr>
            <a:spLocks noGrp="1"/>
          </p:cNvSpPr>
          <p:nvPr>
            <p:ph idx="1"/>
          </p:nvPr>
        </p:nvSpPr>
        <p:spPr>
          <a:xfrm>
            <a:off x="304800" y="1554163"/>
            <a:ext cx="8686800" cy="1802830"/>
          </a:xfrm>
        </p:spPr>
        <p:txBody>
          <a:bodyPr/>
          <a:lstStyle/>
          <a:p>
            <a:r>
              <a:rPr lang="en-US" dirty="0" smtClean="0"/>
              <a:t>Fluence to dose conversion coefficients were calculated for unidirectional beams with mono-energetic </a:t>
            </a:r>
            <a:r>
              <a:rPr lang="en-US" dirty="0" smtClean="0"/>
              <a:t>photons.</a:t>
            </a:r>
            <a:endParaRPr lang="en-US" dirty="0" smtClean="0"/>
          </a:p>
        </p:txBody>
      </p:sp>
      <p:graphicFrame>
        <p:nvGraphicFramePr>
          <p:cNvPr id="4" name="Таблица 3"/>
          <p:cNvGraphicFramePr>
            <a:graphicFrameLocks noGrp="1"/>
          </p:cNvGraphicFramePr>
          <p:nvPr/>
        </p:nvGraphicFramePr>
        <p:xfrm>
          <a:off x="683568" y="3311142"/>
          <a:ext cx="8064895" cy="2278098"/>
        </p:xfrm>
        <a:graphic>
          <a:graphicData uri="http://schemas.openxmlformats.org/drawingml/2006/table">
            <a:tbl>
              <a:tblPr firstRow="1" bandRow="1">
                <a:tableStyleId>{5C22544A-7EE6-4342-B048-85BDC9FD1C3A}</a:tableStyleId>
              </a:tblPr>
              <a:tblGrid>
                <a:gridCol w="936104"/>
                <a:gridCol w="2520280"/>
                <a:gridCol w="2736304"/>
                <a:gridCol w="1872207"/>
              </a:tblGrid>
              <a:tr h="864096">
                <a:tc>
                  <a:txBody>
                    <a:bodyPr/>
                    <a:lstStyle/>
                    <a:p>
                      <a:r>
                        <a:rPr lang="en-US" dirty="0" smtClean="0"/>
                        <a:t>Photon</a:t>
                      </a:r>
                      <a:r>
                        <a:rPr lang="en-US" baseline="0" dirty="0" smtClean="0"/>
                        <a:t> e</a:t>
                      </a:r>
                      <a:r>
                        <a:rPr lang="en-US" dirty="0" smtClean="0"/>
                        <a:t>nergy,</a:t>
                      </a:r>
                      <a:r>
                        <a:rPr lang="en-US" baseline="0" dirty="0" smtClean="0"/>
                        <a:t> </a:t>
                      </a:r>
                      <a:r>
                        <a:rPr lang="en-US" baseline="0" dirty="0" err="1" smtClean="0"/>
                        <a:t>keV</a:t>
                      </a:r>
                      <a:endParaRPr lang="ru-RU" dirty="0"/>
                    </a:p>
                  </a:txBody>
                  <a:tcPr/>
                </a:tc>
                <a:tc>
                  <a:txBody>
                    <a:bodyPr/>
                    <a:lstStyle/>
                    <a:p>
                      <a:r>
                        <a:rPr lang="en-US" dirty="0" err="1" smtClean="0"/>
                        <a:t>Fluence</a:t>
                      </a:r>
                      <a:r>
                        <a:rPr lang="en-US" dirty="0" smtClean="0"/>
                        <a:t> to</a:t>
                      </a:r>
                      <a:r>
                        <a:rPr lang="en-US" baseline="0" dirty="0" smtClean="0"/>
                        <a:t> effective dose</a:t>
                      </a:r>
                      <a:r>
                        <a:rPr lang="en-US" dirty="0" smtClean="0"/>
                        <a:t> CC, AP (current study*), pGy·cm²</a:t>
                      </a:r>
                      <a:endParaRPr lang="ru-RU" dirty="0"/>
                    </a:p>
                  </a:txBody>
                  <a:tcPr/>
                </a:tc>
                <a:tc>
                  <a:txBody>
                    <a:bodyPr/>
                    <a:lstStyle/>
                    <a:p>
                      <a:r>
                        <a:rPr lang="en-US" dirty="0" err="1" smtClean="0"/>
                        <a:t>Fluence</a:t>
                      </a:r>
                      <a:r>
                        <a:rPr lang="en-US" dirty="0" smtClean="0"/>
                        <a:t> to</a:t>
                      </a:r>
                      <a:r>
                        <a:rPr lang="en-US" baseline="0" dirty="0" smtClean="0"/>
                        <a:t> effective dose</a:t>
                      </a:r>
                      <a:r>
                        <a:rPr lang="en-US" dirty="0" smtClean="0"/>
                        <a:t> CC, </a:t>
                      </a:r>
                      <a:r>
                        <a:rPr lang="en-US" dirty="0" smtClean="0"/>
                        <a:t>AP (ICRP </a:t>
                      </a:r>
                      <a:r>
                        <a:rPr lang="en-US" baseline="0" dirty="0" smtClean="0"/>
                        <a:t>Publication </a:t>
                      </a:r>
                      <a:r>
                        <a:rPr lang="en-US" dirty="0" smtClean="0"/>
                        <a:t>116)</a:t>
                      </a:r>
                      <a:r>
                        <a:rPr lang="en-US" dirty="0" smtClean="0"/>
                        <a:t> , pGy·cm²</a:t>
                      </a:r>
                      <a:endParaRPr lang="ru-RU" dirty="0"/>
                    </a:p>
                  </a:txBody>
                  <a:tcPr/>
                </a:tc>
                <a:tc>
                  <a:txBody>
                    <a:bodyPr/>
                    <a:lstStyle/>
                    <a:p>
                      <a:r>
                        <a:rPr lang="en-US" dirty="0" smtClean="0"/>
                        <a:t>discrepancy (current study-ICRP)/ICRP , %</a:t>
                      </a:r>
                      <a:endParaRPr lang="ru-RU" dirty="0"/>
                    </a:p>
                  </a:txBody>
                  <a:tcPr/>
                </a:tc>
              </a:tr>
              <a:tr h="498969">
                <a:tc>
                  <a:txBody>
                    <a:bodyPr/>
                    <a:lstStyle/>
                    <a:p>
                      <a:r>
                        <a:rPr lang="en-US" dirty="0" smtClean="0"/>
                        <a:t>60</a:t>
                      </a:r>
                      <a:endParaRPr lang="ru-RU" dirty="0"/>
                    </a:p>
                  </a:txBody>
                  <a:tcPr/>
                </a:tc>
                <a:tc>
                  <a:txBody>
                    <a:bodyPr/>
                    <a:lstStyle/>
                    <a:p>
                      <a:pPr algn="ctr"/>
                      <a:r>
                        <a:rPr lang="en-US" dirty="0" smtClean="0"/>
                        <a:t>0.390</a:t>
                      </a:r>
                      <a:endParaRPr lang="ru-RU" dirty="0"/>
                    </a:p>
                  </a:txBody>
                  <a:tcPr/>
                </a:tc>
                <a:tc>
                  <a:txBody>
                    <a:bodyPr/>
                    <a:lstStyle/>
                    <a:p>
                      <a:pPr algn="ctr"/>
                      <a:r>
                        <a:rPr lang="en-US" dirty="0" smtClean="0"/>
                        <a:t>0.389</a:t>
                      </a:r>
                      <a:endParaRPr lang="ru-RU" dirty="0"/>
                    </a:p>
                  </a:txBody>
                  <a:tcPr/>
                </a:tc>
                <a:tc>
                  <a:txBody>
                    <a:bodyPr/>
                    <a:lstStyle/>
                    <a:p>
                      <a:pPr algn="ctr"/>
                      <a:r>
                        <a:rPr lang="en-US" dirty="0" smtClean="0"/>
                        <a:t>+</a:t>
                      </a:r>
                      <a:r>
                        <a:rPr lang="ru-RU" dirty="0" smtClean="0"/>
                        <a:t>0,26</a:t>
                      </a:r>
                    </a:p>
                  </a:txBody>
                  <a:tcPr/>
                </a:tc>
              </a:tr>
              <a:tr h="498969">
                <a:tc>
                  <a:txBody>
                    <a:bodyPr/>
                    <a:lstStyle/>
                    <a:p>
                      <a:r>
                        <a:rPr lang="en-US" dirty="0" smtClean="0"/>
                        <a:t>80</a:t>
                      </a:r>
                      <a:endParaRPr lang="ru-RU" dirty="0"/>
                    </a:p>
                  </a:txBody>
                  <a:tcPr/>
                </a:tc>
                <a:tc>
                  <a:txBody>
                    <a:bodyPr/>
                    <a:lstStyle/>
                    <a:p>
                      <a:pPr algn="ctr"/>
                      <a:r>
                        <a:rPr lang="en-US" dirty="0" smtClean="0"/>
                        <a:t>0.444</a:t>
                      </a:r>
                      <a:endParaRPr lang="ru-RU" dirty="0"/>
                    </a:p>
                  </a:txBody>
                  <a:tcPr/>
                </a:tc>
                <a:tc>
                  <a:txBody>
                    <a:bodyPr/>
                    <a:lstStyle/>
                    <a:p>
                      <a:pPr algn="ctr"/>
                      <a:r>
                        <a:rPr lang="en-US" dirty="0" smtClean="0"/>
                        <a:t>0.444</a:t>
                      </a:r>
                      <a:endParaRPr lang="ru-RU" dirty="0"/>
                    </a:p>
                  </a:txBody>
                  <a:tcPr/>
                </a:tc>
                <a:tc>
                  <a:txBody>
                    <a:bodyPr/>
                    <a:lstStyle/>
                    <a:p>
                      <a:pPr algn="ctr"/>
                      <a:r>
                        <a:rPr lang="en-US" dirty="0" smtClean="0"/>
                        <a:t>0</a:t>
                      </a:r>
                      <a:endParaRPr lang="ru-RU" dirty="0"/>
                    </a:p>
                  </a:txBody>
                  <a:tcPr/>
                </a:tc>
              </a:tr>
              <a:tr h="0">
                <a:tc>
                  <a:txBody>
                    <a:bodyPr/>
                    <a:lstStyle/>
                    <a:p>
                      <a:r>
                        <a:rPr lang="en-US" dirty="0" smtClean="0"/>
                        <a:t>100</a:t>
                      </a:r>
                      <a:endParaRPr lang="ru-RU" dirty="0"/>
                    </a:p>
                  </a:txBody>
                  <a:tcPr/>
                </a:tc>
                <a:tc>
                  <a:txBody>
                    <a:bodyPr/>
                    <a:lstStyle/>
                    <a:p>
                      <a:pPr algn="ctr"/>
                      <a:r>
                        <a:rPr lang="en-US" dirty="0" smtClean="0"/>
                        <a:t>0.519</a:t>
                      </a:r>
                      <a:endParaRPr lang="ru-RU" dirty="0"/>
                    </a:p>
                  </a:txBody>
                  <a:tcPr/>
                </a:tc>
                <a:tc>
                  <a:txBody>
                    <a:bodyPr/>
                    <a:lstStyle/>
                    <a:p>
                      <a:pPr algn="ctr"/>
                      <a:r>
                        <a:rPr lang="en-US" dirty="0" smtClean="0"/>
                        <a:t>0.521</a:t>
                      </a:r>
                      <a:endParaRPr lang="ru-RU" dirty="0"/>
                    </a:p>
                  </a:txBody>
                  <a:tcPr/>
                </a:tc>
                <a:tc>
                  <a:txBody>
                    <a:bodyPr/>
                    <a:lstStyle/>
                    <a:p>
                      <a:pPr algn="ctr"/>
                      <a:r>
                        <a:rPr lang="ru-RU" dirty="0" smtClean="0"/>
                        <a:t>-0,38</a:t>
                      </a:r>
                    </a:p>
                  </a:txBody>
                  <a:tcPr/>
                </a:tc>
              </a:tr>
            </a:tbl>
          </a:graphicData>
        </a:graphic>
      </p:graphicFrame>
      <p:sp>
        <p:nvSpPr>
          <p:cNvPr id="5" name="TextBox 4"/>
          <p:cNvSpPr txBox="1"/>
          <p:nvPr/>
        </p:nvSpPr>
        <p:spPr>
          <a:xfrm>
            <a:off x="683568" y="5733256"/>
            <a:ext cx="7488832" cy="923330"/>
          </a:xfrm>
          <a:prstGeom prst="rect">
            <a:avLst/>
          </a:prstGeom>
          <a:noFill/>
        </p:spPr>
        <p:txBody>
          <a:bodyPr wrap="square" rtlCol="0">
            <a:spAutoFit/>
          </a:bodyPr>
          <a:lstStyle/>
          <a:p>
            <a:r>
              <a:rPr lang="en-US" dirty="0" smtClean="0"/>
              <a:t>* </a:t>
            </a:r>
            <a:r>
              <a:rPr lang="en-US" dirty="0" err="1" smtClean="0"/>
              <a:t>Makarevich</a:t>
            </a:r>
            <a:r>
              <a:rPr lang="en-US" dirty="0" smtClean="0"/>
              <a:t> KO, </a:t>
            </a:r>
            <a:r>
              <a:rPr lang="en-US" dirty="0" err="1" smtClean="0"/>
              <a:t>Minenko</a:t>
            </a:r>
            <a:r>
              <a:rPr lang="en-US" dirty="0" smtClean="0"/>
              <a:t> VF, </a:t>
            </a:r>
            <a:r>
              <a:rPr lang="en-US" dirty="0" err="1" smtClean="0"/>
              <a:t>Kuten</a:t>
            </a:r>
            <a:r>
              <a:rPr lang="en-US" dirty="0" smtClean="0"/>
              <a:t> SA. Dose conversion coefficients for external photon irradiation. Journal of the Belarusian State University. Physics. 2019;1:88 – 96. Russian.</a:t>
            </a:r>
            <a:endParaRPr lang="ru-RU"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Specific Absorbed fraction</a:t>
            </a:r>
            <a:endParaRPr lang="ru-RU" dirty="0"/>
          </a:p>
        </p:txBody>
      </p:sp>
      <p:graphicFrame>
        <p:nvGraphicFramePr>
          <p:cNvPr id="4" name="Содержимое 3"/>
          <p:cNvGraphicFramePr>
            <a:graphicFrameLocks noGrp="1"/>
          </p:cNvGraphicFramePr>
          <p:nvPr>
            <p:ph idx="1"/>
          </p:nvPr>
        </p:nvGraphicFramePr>
        <p:xfrm>
          <a:off x="395536" y="4005064"/>
          <a:ext cx="8291265" cy="1010920"/>
        </p:xfrm>
        <a:graphic>
          <a:graphicData uri="http://schemas.openxmlformats.org/drawingml/2006/table">
            <a:tbl>
              <a:tblPr firstRow="1" bandRow="1">
                <a:tableStyleId>{5C22544A-7EE6-4342-B048-85BDC9FD1C3A}</a:tableStyleId>
              </a:tblPr>
              <a:tblGrid>
                <a:gridCol w="946448"/>
                <a:gridCol w="2088232"/>
                <a:gridCol w="648072"/>
                <a:gridCol w="2304256"/>
                <a:gridCol w="2304257"/>
              </a:tblGrid>
              <a:tr h="370840">
                <a:tc>
                  <a:txBody>
                    <a:bodyPr/>
                    <a:lstStyle/>
                    <a:p>
                      <a:r>
                        <a:rPr lang="en-US" dirty="0" smtClean="0"/>
                        <a:t>Nuclide</a:t>
                      </a:r>
                      <a:endParaRPr lang="ru-RU" dirty="0"/>
                    </a:p>
                  </a:txBody>
                  <a:tcPr/>
                </a:tc>
                <a:tc>
                  <a:txBody>
                    <a:bodyPr/>
                    <a:lstStyle/>
                    <a:p>
                      <a:r>
                        <a:rPr lang="el-GR" dirty="0" smtClean="0"/>
                        <a:t>Φ</a:t>
                      </a:r>
                      <a:r>
                        <a:rPr lang="en-US" dirty="0" smtClean="0"/>
                        <a:t> (our study*)</a:t>
                      </a:r>
                      <a:r>
                        <a:rPr lang="en-US" dirty="0" smtClean="0"/>
                        <a:t>, kg</a:t>
                      </a:r>
                      <a:r>
                        <a:rPr lang="en-US" baseline="30000" dirty="0" smtClean="0"/>
                        <a:t>-1</a:t>
                      </a:r>
                      <a:endParaRPr lang="ru-RU" baseline="30000" dirty="0"/>
                    </a:p>
                  </a:txBody>
                  <a:tcPr/>
                </a:tc>
                <a:tc>
                  <a:txBody>
                    <a:bodyPr/>
                    <a:lstStyle/>
                    <a:p>
                      <a:r>
                        <a:rPr lang="el-GR" sz="1800" baseline="0" dirty="0" smtClean="0"/>
                        <a:t>ε</a:t>
                      </a:r>
                      <a:r>
                        <a:rPr lang="en-US" sz="1800" baseline="0" dirty="0" smtClean="0"/>
                        <a:t>,</a:t>
                      </a:r>
                      <a:r>
                        <a:rPr lang="en-US" baseline="0" dirty="0" smtClean="0"/>
                        <a:t> %</a:t>
                      </a:r>
                      <a:endParaRPr lang="ru-RU" baseline="30000" dirty="0"/>
                    </a:p>
                  </a:txBody>
                  <a:tcPr/>
                </a:tc>
                <a:tc>
                  <a:txBody>
                    <a:bodyPr/>
                    <a:lstStyle/>
                    <a:p>
                      <a:r>
                        <a:rPr lang="el-GR" dirty="0" smtClean="0"/>
                        <a:t>Φ</a:t>
                      </a:r>
                      <a:r>
                        <a:rPr lang="en-US" baseline="0" dirty="0" smtClean="0"/>
                        <a:t> (based on ICRP Publication 133), kg</a:t>
                      </a:r>
                      <a:r>
                        <a:rPr lang="en-US" baseline="30000" dirty="0" smtClean="0"/>
                        <a:t>-1</a:t>
                      </a:r>
                      <a:endParaRPr lang="ru-RU" baseline="30000" dirty="0"/>
                    </a:p>
                  </a:txBody>
                  <a:tcPr/>
                </a:tc>
                <a:tc>
                  <a:txBody>
                    <a:bodyPr/>
                    <a:lstStyle/>
                    <a:p>
                      <a:r>
                        <a:rPr lang="en-US" dirty="0" smtClean="0"/>
                        <a:t>discrepancy (our study-ICRP)/ICRP, %</a:t>
                      </a:r>
                      <a:endParaRPr lang="ru-RU" dirty="0"/>
                    </a:p>
                  </a:txBody>
                  <a:tcPr/>
                </a:tc>
              </a:tr>
              <a:tr h="370840">
                <a:tc>
                  <a:txBody>
                    <a:bodyPr/>
                    <a:lstStyle/>
                    <a:p>
                      <a:r>
                        <a:rPr lang="en-US" baseline="30000" dirty="0" smtClean="0"/>
                        <a:t>137</a:t>
                      </a:r>
                      <a:r>
                        <a:rPr lang="en-US" dirty="0" smtClean="0"/>
                        <a:t>Cs</a:t>
                      </a:r>
                      <a:endParaRPr lang="ru-RU" dirty="0"/>
                    </a:p>
                  </a:txBody>
                  <a:tcPr/>
                </a:tc>
                <a:tc>
                  <a:txBody>
                    <a:bodyPr/>
                    <a:lstStyle/>
                    <a:p>
                      <a:pPr algn="ctr"/>
                      <a:r>
                        <a:rPr lang="en-US" dirty="0" smtClean="0"/>
                        <a:t>0,692</a:t>
                      </a:r>
                      <a:endParaRPr lang="ru-RU" dirty="0"/>
                    </a:p>
                  </a:txBody>
                  <a:tcPr/>
                </a:tc>
                <a:tc>
                  <a:txBody>
                    <a:bodyPr/>
                    <a:lstStyle/>
                    <a:p>
                      <a:pPr algn="ctr"/>
                      <a:r>
                        <a:rPr lang="en-US" dirty="0" smtClean="0"/>
                        <a:t>0,15</a:t>
                      </a:r>
                      <a:endParaRPr lang="ru-RU" dirty="0"/>
                    </a:p>
                  </a:txBody>
                  <a:tcPr/>
                </a:tc>
                <a:tc>
                  <a:txBody>
                    <a:bodyPr/>
                    <a:lstStyle/>
                    <a:p>
                      <a:pPr algn="ctr"/>
                      <a:r>
                        <a:rPr lang="en-US" dirty="0" smtClean="0"/>
                        <a:t>0,685</a:t>
                      </a:r>
                      <a:endParaRPr lang="ru-RU" dirty="0"/>
                    </a:p>
                  </a:txBody>
                  <a:tcPr/>
                </a:tc>
                <a:tc>
                  <a:txBody>
                    <a:bodyPr/>
                    <a:lstStyle/>
                    <a:p>
                      <a:pPr algn="ctr"/>
                      <a:r>
                        <a:rPr lang="en-US" dirty="0" smtClean="0"/>
                        <a:t>0,6</a:t>
                      </a:r>
                      <a:endParaRPr lang="ru-RU" dirty="0"/>
                    </a:p>
                  </a:txBody>
                  <a:tcPr/>
                </a:tc>
              </a:tr>
            </a:tbl>
          </a:graphicData>
        </a:graphic>
      </p:graphicFrame>
      <p:sp>
        <p:nvSpPr>
          <p:cNvPr id="5" name="TextBox 4"/>
          <p:cNvSpPr txBox="1"/>
          <p:nvPr/>
        </p:nvSpPr>
        <p:spPr>
          <a:xfrm>
            <a:off x="539552" y="1412776"/>
            <a:ext cx="8280920" cy="646331"/>
          </a:xfrm>
          <a:prstGeom prst="rect">
            <a:avLst/>
          </a:prstGeom>
          <a:noFill/>
        </p:spPr>
        <p:txBody>
          <a:bodyPr wrap="square" rtlCol="0">
            <a:spAutoFit/>
          </a:bodyPr>
          <a:lstStyle/>
          <a:p>
            <a:r>
              <a:rPr lang="en-US" dirty="0" smtClean="0"/>
              <a:t>We calculated Specific absorbed fraction = relative energy deposition</a:t>
            </a:r>
            <a:r>
              <a:rPr lang="ru-RU" dirty="0" smtClean="0"/>
              <a:t> </a:t>
            </a:r>
            <a:r>
              <a:rPr lang="en-US" dirty="0" smtClean="0"/>
              <a:t>per target mass from </a:t>
            </a:r>
            <a:r>
              <a:rPr lang="en-US" baseline="30000" dirty="0" smtClean="0"/>
              <a:t>137</a:t>
            </a:r>
            <a:r>
              <a:rPr lang="en-US" dirty="0" smtClean="0"/>
              <a:t>Cs deposited in breast.</a:t>
            </a:r>
            <a:endParaRPr lang="ru-RU" dirty="0"/>
          </a:p>
        </p:txBody>
      </p:sp>
      <p:sp>
        <p:nvSpPr>
          <p:cNvPr id="6" name="TextBox 5"/>
          <p:cNvSpPr txBox="1"/>
          <p:nvPr/>
        </p:nvSpPr>
        <p:spPr>
          <a:xfrm>
            <a:off x="251520" y="5157192"/>
            <a:ext cx="8424936" cy="1477328"/>
          </a:xfrm>
          <a:prstGeom prst="rect">
            <a:avLst/>
          </a:prstGeom>
          <a:noFill/>
        </p:spPr>
        <p:txBody>
          <a:bodyPr wrap="square" rtlCol="0">
            <a:spAutoFit/>
          </a:bodyPr>
          <a:lstStyle/>
          <a:p>
            <a:r>
              <a:rPr lang="en-US" dirty="0" smtClean="0"/>
              <a:t>* </a:t>
            </a:r>
            <a:r>
              <a:rPr lang="ru-RU" dirty="0" err="1" smtClean="0"/>
              <a:t>Веренич</a:t>
            </a:r>
            <a:r>
              <a:rPr lang="en-US" dirty="0" smtClean="0"/>
              <a:t>,</a:t>
            </a:r>
            <a:r>
              <a:rPr lang="ru-RU" dirty="0" smtClean="0"/>
              <a:t> К.А.</a:t>
            </a:r>
            <a:r>
              <a:rPr lang="en-US" dirty="0" smtClean="0"/>
              <a:t> </a:t>
            </a:r>
            <a:r>
              <a:rPr lang="ru-RU" dirty="0" smtClean="0"/>
              <a:t>Р</a:t>
            </a:r>
            <a:r>
              <a:rPr lang="ru-RU" dirty="0" smtClean="0"/>
              <a:t>асчет удельных поглощенных фракций для дозиметрии внутреннего облучения </a:t>
            </a:r>
            <a:r>
              <a:rPr lang="en-US" dirty="0" smtClean="0"/>
              <a:t>/ </a:t>
            </a:r>
            <a:r>
              <a:rPr lang="ru-RU" dirty="0" smtClean="0"/>
              <a:t>К.А. </a:t>
            </a:r>
            <a:r>
              <a:rPr lang="ru-RU" dirty="0" err="1" smtClean="0"/>
              <a:t>Веренич</a:t>
            </a:r>
            <a:r>
              <a:rPr lang="ru-RU" dirty="0" smtClean="0"/>
              <a:t>, В.Ф. Миненко, С.А. </a:t>
            </a:r>
            <a:r>
              <a:rPr lang="ru-RU" dirty="0" err="1" smtClean="0"/>
              <a:t>Кутень</a:t>
            </a:r>
            <a:r>
              <a:rPr lang="en-US" dirty="0" smtClean="0"/>
              <a:t> // </a:t>
            </a:r>
            <a:r>
              <a:rPr lang="ru-RU" dirty="0" smtClean="0"/>
              <a:t>«Современные проблемы радиационной медицины: от науки к практике» (г.  Гомель, </a:t>
            </a:r>
            <a:r>
              <a:rPr lang="ru-RU" dirty="0" smtClean="0"/>
              <a:t>29</a:t>
            </a:r>
            <a:r>
              <a:rPr lang="en-US" dirty="0" smtClean="0"/>
              <a:t>.</a:t>
            </a:r>
            <a:r>
              <a:rPr lang="en-US" dirty="0" smtClean="0"/>
              <a:t>04.</a:t>
            </a:r>
            <a:r>
              <a:rPr lang="ru-RU" dirty="0" smtClean="0"/>
              <a:t>2021 </a:t>
            </a:r>
            <a:r>
              <a:rPr lang="ru-RU" dirty="0" smtClean="0"/>
              <a:t>г.) </a:t>
            </a:r>
            <a:r>
              <a:rPr lang="ru-RU" dirty="0" smtClean="0"/>
              <a:t>Мат. </a:t>
            </a:r>
            <a:r>
              <a:rPr lang="ru-RU" dirty="0" err="1" smtClean="0"/>
              <a:t>Междунар</a:t>
            </a:r>
            <a:r>
              <a:rPr lang="ru-RU" dirty="0" smtClean="0"/>
              <a:t>. </a:t>
            </a:r>
            <a:r>
              <a:rPr lang="ru-RU" dirty="0" err="1" smtClean="0"/>
              <a:t>науч.-практ</a:t>
            </a:r>
            <a:r>
              <a:rPr lang="ru-RU" dirty="0" smtClean="0"/>
              <a:t>. </a:t>
            </a:r>
            <a:r>
              <a:rPr lang="ru-RU" dirty="0" err="1" smtClean="0"/>
              <a:t>конф</a:t>
            </a:r>
            <a:r>
              <a:rPr lang="ru-RU" dirty="0" smtClean="0"/>
              <a:t>. – Гомель</a:t>
            </a:r>
            <a:r>
              <a:rPr lang="ru-RU" dirty="0" smtClean="0"/>
              <a:t>: ГУ «РНПЦ </a:t>
            </a:r>
            <a:r>
              <a:rPr lang="ru-RU" dirty="0" err="1" smtClean="0"/>
              <a:t>РМиЭЧ</a:t>
            </a:r>
            <a:r>
              <a:rPr lang="ru-RU" dirty="0" smtClean="0"/>
              <a:t>», 2021. – </a:t>
            </a:r>
            <a:r>
              <a:rPr lang="ru-RU" dirty="0" smtClean="0"/>
              <a:t>С. 26-27.</a:t>
            </a:r>
            <a:r>
              <a:rPr lang="ru-RU" dirty="0" smtClean="0"/>
              <a:t> </a:t>
            </a:r>
            <a:endParaRPr lang="ru-RU" dirty="0"/>
          </a:p>
        </p:txBody>
      </p:sp>
      <p:pic>
        <p:nvPicPr>
          <p:cNvPr id="1026" name="Picture 2"/>
          <p:cNvPicPr>
            <a:picLocks noChangeAspect="1" noChangeArrowheads="1"/>
          </p:cNvPicPr>
          <p:nvPr/>
        </p:nvPicPr>
        <p:blipFill>
          <a:blip r:embed="rId2" cstate="print"/>
          <a:srcRect/>
          <a:stretch>
            <a:fillRect/>
          </a:stretch>
        </p:blipFill>
        <p:spPr bwMode="auto">
          <a:xfrm>
            <a:off x="2699792" y="2348880"/>
            <a:ext cx="2209800" cy="523875"/>
          </a:xfrm>
          <a:prstGeom prst="rect">
            <a:avLst/>
          </a:prstGeom>
          <a:noFill/>
          <a:ln w="9525">
            <a:noFill/>
            <a:miter lim="800000"/>
            <a:headEnd/>
            <a:tailEnd/>
          </a:ln>
        </p:spPr>
      </p:pic>
      <p:sp>
        <p:nvSpPr>
          <p:cNvPr id="9" name="TextBox 8"/>
          <p:cNvSpPr txBox="1"/>
          <p:nvPr/>
        </p:nvSpPr>
        <p:spPr>
          <a:xfrm>
            <a:off x="611560" y="1988840"/>
            <a:ext cx="7102329" cy="369332"/>
          </a:xfrm>
          <a:prstGeom prst="rect">
            <a:avLst/>
          </a:prstGeom>
          <a:noFill/>
        </p:spPr>
        <p:txBody>
          <a:bodyPr wrap="none" rtlCol="0">
            <a:spAutoFit/>
          </a:bodyPr>
          <a:lstStyle/>
          <a:p>
            <a:r>
              <a:rPr lang="en-US" dirty="0" smtClean="0"/>
              <a:t>For </a:t>
            </a:r>
            <a:r>
              <a:rPr lang="en-US" dirty="0" err="1" smtClean="0"/>
              <a:t>monoenergetic</a:t>
            </a:r>
            <a:r>
              <a:rPr lang="en-US" dirty="0" smtClean="0"/>
              <a:t> photons within source organ S [</a:t>
            </a:r>
            <a:r>
              <a:rPr lang="en-GB" dirty="0" smtClean="0"/>
              <a:t>ORNL/TM-8381/V1</a:t>
            </a:r>
            <a:r>
              <a:rPr lang="en-US" dirty="0" smtClean="0"/>
              <a:t>]</a:t>
            </a:r>
            <a:endParaRPr lang="ru-RU" dirty="0"/>
          </a:p>
        </p:txBody>
      </p:sp>
      <p:sp>
        <p:nvSpPr>
          <p:cNvPr id="10" name="TextBox 9"/>
          <p:cNvSpPr txBox="1"/>
          <p:nvPr/>
        </p:nvSpPr>
        <p:spPr>
          <a:xfrm>
            <a:off x="683568" y="2852936"/>
            <a:ext cx="6987297" cy="923330"/>
          </a:xfrm>
          <a:prstGeom prst="rect">
            <a:avLst/>
          </a:prstGeom>
          <a:noFill/>
        </p:spPr>
        <p:txBody>
          <a:bodyPr wrap="none" rtlCol="0">
            <a:spAutoFit/>
          </a:bodyPr>
          <a:lstStyle/>
          <a:p>
            <a:r>
              <a:rPr lang="en-US" dirty="0" smtClean="0"/>
              <a:t>where m is the number of emitted photons</a:t>
            </a:r>
          </a:p>
          <a:p>
            <a:r>
              <a:rPr lang="en-US" dirty="0" smtClean="0"/>
              <a:t>E</a:t>
            </a:r>
            <a:r>
              <a:rPr lang="en-US" baseline="-25000" dirty="0" smtClean="0"/>
              <a:t>s</a:t>
            </a:r>
            <a:r>
              <a:rPr lang="en-US" dirty="0" smtClean="0"/>
              <a:t> is the initial energy of each photon emitted from S</a:t>
            </a:r>
          </a:p>
          <a:p>
            <a:r>
              <a:rPr lang="en-US" dirty="0" smtClean="0"/>
              <a:t>D</a:t>
            </a:r>
            <a:r>
              <a:rPr lang="en-US" baseline="-25000" dirty="0" smtClean="0"/>
              <a:t>i</a:t>
            </a:r>
            <a:r>
              <a:rPr lang="en-US" dirty="0" smtClean="0"/>
              <a:t> is the contribution of an individual photon history to absorbed dose </a:t>
            </a:r>
            <a:endParaRPr lang="ru-RU"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ADVANTAGES and drawbacks</a:t>
            </a:r>
            <a:endParaRPr lang="ru-RU" dirty="0"/>
          </a:p>
        </p:txBody>
      </p:sp>
      <p:sp>
        <p:nvSpPr>
          <p:cNvPr id="3" name="Содержимое 2"/>
          <p:cNvSpPr>
            <a:spLocks noGrp="1"/>
          </p:cNvSpPr>
          <p:nvPr>
            <p:ph idx="1"/>
          </p:nvPr>
        </p:nvSpPr>
        <p:spPr/>
        <p:txBody>
          <a:bodyPr/>
          <a:lstStyle/>
          <a:p>
            <a:r>
              <a:rPr lang="en-US" i="1" u="sng" dirty="0" smtClean="0"/>
              <a:t>Advantages:</a:t>
            </a:r>
          </a:p>
          <a:p>
            <a:r>
              <a:rPr lang="en-US" dirty="0" smtClean="0"/>
              <a:t>Easy creation of an input file.</a:t>
            </a:r>
          </a:p>
          <a:p>
            <a:r>
              <a:rPr lang="en-US" dirty="0" smtClean="0"/>
              <a:t>Program is free</a:t>
            </a:r>
          </a:p>
          <a:p>
            <a:r>
              <a:rPr lang="en-US" i="1" u="sng" dirty="0" smtClean="0"/>
              <a:t>Disadvantages:</a:t>
            </a:r>
          </a:p>
          <a:p>
            <a:r>
              <a:rPr lang="en-US" dirty="0" smtClean="0"/>
              <a:t>Based on Wolfram </a:t>
            </a:r>
            <a:r>
              <a:rPr lang="en-US" dirty="0" err="1" smtClean="0"/>
              <a:t>Mathematica</a:t>
            </a:r>
            <a:endParaRPr lang="en-US" dirty="0" smtClean="0"/>
          </a:p>
          <a:p>
            <a:r>
              <a:rPr lang="en-US" dirty="0" smtClean="0"/>
              <a:t>Needs update of the input directories.</a:t>
            </a:r>
          </a:p>
          <a:p>
            <a:endParaRPr lang="ru-RU"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p:txBody>
          <a:bodyPr/>
          <a:lstStyle/>
          <a:p>
            <a:r>
              <a:rPr lang="en-US" dirty="0" smtClean="0"/>
              <a:t>Thank you</a:t>
            </a:r>
            <a:endParaRPr lang="ru-RU"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INTRODUCTION</a:t>
            </a:r>
            <a:endParaRPr lang="ru-RU" dirty="0"/>
          </a:p>
        </p:txBody>
      </p:sp>
      <p:pic>
        <p:nvPicPr>
          <p:cNvPr id="6" name="Объект 5"/>
          <p:cNvPicPr>
            <a:picLocks noGrp="1" noChangeAspect="1"/>
          </p:cNvPicPr>
          <p:nvPr>
            <p:ph sz="half" idx="1"/>
          </p:nvPr>
        </p:nvPicPr>
        <p:blipFill>
          <a:blip r:embed="rId3" cstate="print">
            <a:extLst>
              <a:ext uri="{28A0092B-C50C-407E-A947-70E740481C1C}">
                <a14:useLocalDpi xmlns="" xmlns:a14="http://schemas.microsoft.com/office/drawing/2010/main" val="0"/>
              </a:ext>
            </a:extLst>
          </a:blip>
          <a:stretch>
            <a:fillRect/>
          </a:stretch>
        </p:blipFill>
        <p:spPr>
          <a:xfrm>
            <a:off x="611560" y="2996952"/>
            <a:ext cx="3871848" cy="1285516"/>
          </a:xfrm>
        </p:spPr>
      </p:pic>
      <p:sp>
        <p:nvSpPr>
          <p:cNvPr id="4" name="Объект 3"/>
          <p:cNvSpPr>
            <a:spLocks noGrp="1"/>
          </p:cNvSpPr>
          <p:nvPr>
            <p:ph sz="half" idx="2"/>
          </p:nvPr>
        </p:nvSpPr>
        <p:spPr/>
        <p:txBody>
          <a:bodyPr>
            <a:normAutofit fontScale="85000" lnSpcReduction="20000"/>
          </a:bodyPr>
          <a:lstStyle/>
          <a:p>
            <a:r>
              <a:rPr lang="en-US" dirty="0"/>
              <a:t>Radiation protection is based on calculation of </a:t>
            </a:r>
            <a:r>
              <a:rPr lang="en-US" dirty="0" smtClean="0"/>
              <a:t>doses (effective dose etc.).</a:t>
            </a:r>
          </a:p>
          <a:p>
            <a:r>
              <a:rPr lang="en-US" dirty="0" smtClean="0"/>
              <a:t>Monte-Carlo simulations are used for calculation of doses.</a:t>
            </a:r>
            <a:endParaRPr lang="en-US" dirty="0"/>
          </a:p>
          <a:p>
            <a:r>
              <a:rPr lang="en-US" dirty="0"/>
              <a:t>International Commission on Radiological Protection (ICRP) recommends using voxel phantoms of reference adult male and female (ICRP Publication 110) and a series of pediatric phantoms (ICRP Publication </a:t>
            </a:r>
            <a:r>
              <a:rPr lang="en-US" dirty="0" smtClean="0">
                <a:solidFill>
                  <a:schemeClr val="tx1"/>
                </a:solidFill>
              </a:rPr>
              <a:t>143</a:t>
            </a:r>
            <a:r>
              <a:rPr lang="en-US" dirty="0" smtClean="0"/>
              <a:t>) </a:t>
            </a:r>
            <a:r>
              <a:rPr lang="en-US" dirty="0"/>
              <a:t>for </a:t>
            </a:r>
            <a:r>
              <a:rPr lang="en-US" dirty="0" smtClean="0"/>
              <a:t>calculations.</a:t>
            </a:r>
            <a:endParaRPr lang="en-US" dirty="0"/>
          </a:p>
        </p:txBody>
      </p:sp>
    </p:spTree>
    <p:extLst>
      <p:ext uri="{BB962C8B-B14F-4D97-AF65-F5344CB8AC3E}">
        <p14:creationId xmlns="" xmlns:p14="http://schemas.microsoft.com/office/powerpoint/2010/main" val="287378902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OBJECTIVE</a:t>
            </a:r>
            <a:endParaRPr lang="ru-RU" dirty="0"/>
          </a:p>
        </p:txBody>
      </p:sp>
      <p:sp>
        <p:nvSpPr>
          <p:cNvPr id="3" name="Объект 2"/>
          <p:cNvSpPr>
            <a:spLocks noGrp="1"/>
          </p:cNvSpPr>
          <p:nvPr>
            <p:ph idx="1"/>
          </p:nvPr>
        </p:nvSpPr>
        <p:spPr/>
        <p:txBody>
          <a:bodyPr/>
          <a:lstStyle/>
          <a:p>
            <a:r>
              <a:rPr lang="en-US" dirty="0" smtClean="0"/>
              <a:t>To create a program that converts initial phantom data into a format suitable for Monte-Carlo calculations.</a:t>
            </a:r>
          </a:p>
          <a:p>
            <a:r>
              <a:rPr lang="en-US" dirty="0" smtClean="0"/>
              <a:t>To calculate organ </a:t>
            </a:r>
            <a:r>
              <a:rPr lang="en-US" dirty="0"/>
              <a:t>masses of reference phantoms </a:t>
            </a:r>
            <a:r>
              <a:rPr lang="en-US" dirty="0" smtClean="0"/>
              <a:t>from available data.</a:t>
            </a:r>
            <a:endParaRPr lang="ru-RU" dirty="0"/>
          </a:p>
        </p:txBody>
      </p:sp>
    </p:spTree>
    <p:extLst>
      <p:ext uri="{BB962C8B-B14F-4D97-AF65-F5344CB8AC3E}">
        <p14:creationId xmlns="" xmlns:p14="http://schemas.microsoft.com/office/powerpoint/2010/main" val="127910794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en-US" dirty="0" smtClean="0"/>
              <a:t>Reference individuals</a:t>
            </a:r>
            <a:endParaRPr lang="ru-RU" dirty="0"/>
          </a:p>
        </p:txBody>
      </p:sp>
      <p:sp>
        <p:nvSpPr>
          <p:cNvPr id="5" name="Объект 4"/>
          <p:cNvSpPr>
            <a:spLocks noGrp="1"/>
          </p:cNvSpPr>
          <p:nvPr>
            <p:ph sz="half" idx="2"/>
          </p:nvPr>
        </p:nvSpPr>
        <p:spPr/>
        <p:txBody>
          <a:bodyPr>
            <a:normAutofit/>
          </a:bodyPr>
          <a:lstStyle/>
          <a:p>
            <a:r>
              <a:rPr lang="en-GB" sz="2400" dirty="0" smtClean="0"/>
              <a:t>Reference individual is an idealised human with characteristics defined by the International Commission on Radiological Protection for radiation protection purposes</a:t>
            </a:r>
          </a:p>
          <a:p>
            <a:r>
              <a:rPr lang="en-GB" sz="2400" dirty="0" smtClean="0"/>
              <a:t>ICRP Publication 89 : Basic Anatomical and Physiological Data for Use in Radiological Protection: Reference Values (2002) 265 P.</a:t>
            </a:r>
            <a:endParaRPr lang="en-GB" sz="2400" dirty="0"/>
          </a:p>
        </p:txBody>
      </p:sp>
      <p:pic>
        <p:nvPicPr>
          <p:cNvPr id="11" name="Объект 10"/>
          <p:cNvPicPr>
            <a:picLocks noGrp="1" noChangeAspect="1"/>
          </p:cNvPicPr>
          <p:nvPr>
            <p:ph sz="half" idx="1"/>
          </p:nvPr>
        </p:nvPicPr>
        <p:blipFill>
          <a:blip r:embed="rId3" cstate="print">
            <a:extLst>
              <a:ext uri="{28A0092B-C50C-407E-A947-70E740481C1C}">
                <a14:useLocalDpi xmlns="" xmlns:a14="http://schemas.microsoft.com/office/drawing/2010/main" val="0"/>
              </a:ext>
            </a:extLst>
          </a:blip>
          <a:stretch>
            <a:fillRect/>
          </a:stretch>
        </p:blipFill>
        <p:spPr>
          <a:xfrm>
            <a:off x="778589" y="1600200"/>
            <a:ext cx="3243421" cy="4724400"/>
          </a:xfrm>
        </p:spPr>
      </p:pic>
    </p:spTree>
    <p:extLst>
      <p:ext uri="{BB962C8B-B14F-4D97-AF65-F5344CB8AC3E}">
        <p14:creationId xmlns="" xmlns:p14="http://schemas.microsoft.com/office/powerpoint/2010/main" val="10198988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a:t>PHANTOMS </a:t>
            </a:r>
            <a:r>
              <a:rPr lang="en-US" dirty="0" smtClean="0"/>
              <a:t>OF reference individuals</a:t>
            </a:r>
            <a:endParaRPr lang="ru-RU" dirty="0"/>
          </a:p>
        </p:txBody>
      </p:sp>
      <p:pic>
        <p:nvPicPr>
          <p:cNvPr id="5" name="Объект 4"/>
          <p:cNvPicPr>
            <a:picLocks noGrp="1" noChangeAspect="1"/>
          </p:cNvPicPr>
          <p:nvPr>
            <p:ph sz="half" idx="1"/>
          </p:nvPr>
        </p:nvPicPr>
        <p:blipFill>
          <a:blip r:embed="rId3" cstate="print">
            <a:extLst>
              <a:ext uri="{28A0092B-C50C-407E-A947-70E740481C1C}">
                <a14:useLocalDpi xmlns="" xmlns:a14="http://schemas.microsoft.com/office/drawing/2010/main" val="0"/>
              </a:ext>
            </a:extLst>
          </a:blip>
          <a:stretch>
            <a:fillRect/>
          </a:stretch>
        </p:blipFill>
        <p:spPr>
          <a:xfrm rot="5400000">
            <a:off x="-1342258" y="3654625"/>
            <a:ext cx="4915747" cy="720080"/>
          </a:xfrm>
        </p:spPr>
      </p:pic>
      <p:sp>
        <p:nvSpPr>
          <p:cNvPr id="4" name="Объект 3"/>
          <p:cNvSpPr>
            <a:spLocks noGrp="1"/>
          </p:cNvSpPr>
          <p:nvPr>
            <p:ph sz="half" idx="2"/>
          </p:nvPr>
        </p:nvSpPr>
        <p:spPr>
          <a:xfrm>
            <a:off x="1979712" y="1600200"/>
            <a:ext cx="7011888" cy="4724400"/>
          </a:xfrm>
        </p:spPr>
        <p:txBody>
          <a:bodyPr/>
          <a:lstStyle/>
          <a:p>
            <a:r>
              <a:rPr lang="en-US" dirty="0"/>
              <a:t>Reference voxel phantoms are created based on Computed tomograms of real </a:t>
            </a:r>
            <a:r>
              <a:rPr lang="en-US" dirty="0" smtClean="0"/>
              <a:t>people</a:t>
            </a:r>
          </a:p>
          <a:p>
            <a:r>
              <a:rPr lang="en-US" dirty="0" smtClean="0"/>
              <a:t>Voxel phantom consists of a huge number of rectangular parallelepipeds of size ~1×1×5 mm.</a:t>
            </a:r>
          </a:p>
          <a:p>
            <a:r>
              <a:rPr lang="en-US" dirty="0" smtClean="0"/>
              <a:t>Total number of voxels ~ 10</a:t>
            </a:r>
            <a:r>
              <a:rPr lang="en-US" baseline="30000" dirty="0" smtClean="0"/>
              <a:t>6</a:t>
            </a:r>
            <a:r>
              <a:rPr lang="en-US" dirty="0" smtClean="0"/>
              <a:t>..10</a:t>
            </a:r>
            <a:r>
              <a:rPr lang="en-US" baseline="30000" dirty="0" smtClean="0"/>
              <a:t>7</a:t>
            </a:r>
            <a:r>
              <a:rPr lang="en-US" dirty="0" smtClean="0"/>
              <a:t>.</a:t>
            </a:r>
          </a:p>
          <a:p>
            <a:r>
              <a:rPr lang="en-US" dirty="0" smtClean="0"/>
              <a:t>Huge computational resources are required for operating with data and for radiation transport calculations.</a:t>
            </a:r>
          </a:p>
        </p:txBody>
      </p:sp>
    </p:spTree>
    <p:extLst>
      <p:ext uri="{BB962C8B-B14F-4D97-AF65-F5344CB8AC3E}">
        <p14:creationId xmlns="" xmlns:p14="http://schemas.microsoft.com/office/powerpoint/2010/main" val="110923172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4"/>
          <p:cNvSpPr>
            <a:spLocks noGrp="1"/>
          </p:cNvSpPr>
          <p:nvPr>
            <p:ph type="title"/>
          </p:nvPr>
        </p:nvSpPr>
        <p:spPr/>
        <p:txBody>
          <a:bodyPr>
            <a:normAutofit fontScale="90000"/>
          </a:bodyPr>
          <a:lstStyle/>
          <a:p>
            <a:r>
              <a:rPr lang="en-US" dirty="0" smtClean="0"/>
              <a:t>AVAILABLE DATA FROM ICRP Publication 110</a:t>
            </a:r>
            <a:endParaRPr lang="ru-RU" dirty="0"/>
          </a:p>
        </p:txBody>
      </p:sp>
      <p:sp>
        <p:nvSpPr>
          <p:cNvPr id="6" name="Объект 5"/>
          <p:cNvSpPr>
            <a:spLocks noGrp="1"/>
          </p:cNvSpPr>
          <p:nvPr>
            <p:ph idx="1"/>
          </p:nvPr>
        </p:nvSpPr>
        <p:spPr>
          <a:xfrm>
            <a:off x="304800" y="1554162"/>
            <a:ext cx="6499448" cy="4971182"/>
          </a:xfrm>
        </p:spPr>
        <p:txBody>
          <a:bodyPr>
            <a:noAutofit/>
          </a:bodyPr>
          <a:lstStyle/>
          <a:p>
            <a:r>
              <a:rPr lang="en-US" sz="2500" dirty="0" smtClean="0"/>
              <a:t>Array </a:t>
            </a:r>
            <a:r>
              <a:rPr lang="en-US" sz="2500" dirty="0"/>
              <a:t>of numbers </a:t>
            </a:r>
            <a:r>
              <a:rPr lang="en-US" sz="2500" dirty="0" smtClean="0"/>
              <a:t>that describe each point of the phantom (AF.dat, AM.dat etc</a:t>
            </a:r>
            <a:r>
              <a:rPr lang="en-US" sz="2500" dirty="0"/>
              <a:t>.</a:t>
            </a:r>
            <a:r>
              <a:rPr lang="en-US" sz="2500" dirty="0" smtClean="0"/>
              <a:t>)</a:t>
            </a:r>
          </a:p>
          <a:p>
            <a:r>
              <a:rPr lang="en-US" sz="2500" dirty="0" smtClean="0"/>
              <a:t>Table of organ ID, name, tissue number and density (AF_organs.dat, AM_organs.dat etc.)</a:t>
            </a:r>
          </a:p>
          <a:p>
            <a:r>
              <a:rPr lang="en-US" sz="2500" dirty="0" smtClean="0"/>
              <a:t>Table of elemental composition of 53 media (AF_media.dat, AM_media.dat etc.)</a:t>
            </a:r>
          </a:p>
          <a:p>
            <a:r>
              <a:rPr lang="en-US" sz="2500" dirty="0" smtClean="0"/>
              <a:t>List of 53 media with blood ratio (AF_blood.dat)</a:t>
            </a:r>
          </a:p>
          <a:p>
            <a:r>
              <a:rPr lang="en-US" sz="2500" dirty="0" smtClean="0"/>
              <a:t>Composition of bone marrow (AF_spongiosa.dat)</a:t>
            </a:r>
          </a:p>
          <a:p>
            <a:r>
              <a:rPr lang="en-US" sz="2500" dirty="0" smtClean="0"/>
              <a:t>A snippet of Fortran code that reads AF.dat array</a:t>
            </a:r>
            <a:endParaRPr lang="ru-RU" sz="2500" dirty="0"/>
          </a:p>
        </p:txBody>
      </p:sp>
      <p:sp>
        <p:nvSpPr>
          <p:cNvPr id="3" name="Правая фигурная скобка 2"/>
          <p:cNvSpPr/>
          <p:nvPr/>
        </p:nvSpPr>
        <p:spPr>
          <a:xfrm>
            <a:off x="6732240" y="1844824"/>
            <a:ext cx="432048" cy="3816423"/>
          </a:xfrm>
          <a:prstGeom prst="rightBrace">
            <a:avLst>
              <a:gd name="adj1" fmla="val 8333"/>
              <a:gd name="adj2" fmla="val 50401"/>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ru-RU" dirty="0"/>
          </a:p>
        </p:txBody>
      </p:sp>
      <p:sp>
        <p:nvSpPr>
          <p:cNvPr id="4" name="TextBox 3"/>
          <p:cNvSpPr txBox="1"/>
          <p:nvPr/>
        </p:nvSpPr>
        <p:spPr>
          <a:xfrm>
            <a:off x="7380312" y="3212976"/>
            <a:ext cx="903645" cy="1077218"/>
          </a:xfrm>
          <a:prstGeom prst="rect">
            <a:avLst/>
          </a:prstGeom>
          <a:noFill/>
        </p:spPr>
        <p:txBody>
          <a:bodyPr wrap="none" rtlCol="0">
            <a:spAutoFit/>
          </a:bodyPr>
          <a:lstStyle/>
          <a:p>
            <a:r>
              <a:rPr lang="en-US" sz="3200" dirty="0" smtClean="0"/>
              <a:t>Text</a:t>
            </a:r>
          </a:p>
          <a:p>
            <a:r>
              <a:rPr lang="en-US" sz="3200" dirty="0" smtClean="0"/>
              <a:t>files</a:t>
            </a:r>
            <a:endParaRPr lang="ru-RU" sz="3200" dirty="0"/>
          </a:p>
        </p:txBody>
      </p:sp>
    </p:spTree>
    <p:extLst>
      <p:ext uri="{BB962C8B-B14F-4D97-AF65-F5344CB8AC3E}">
        <p14:creationId xmlns="" xmlns:p14="http://schemas.microsoft.com/office/powerpoint/2010/main" val="346617147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PROGRAM fantom110</a:t>
            </a:r>
            <a:endParaRPr lang="ru-RU" dirty="0"/>
          </a:p>
        </p:txBody>
      </p:sp>
      <p:sp>
        <p:nvSpPr>
          <p:cNvPr id="3" name="Объект 2"/>
          <p:cNvSpPr>
            <a:spLocks noGrp="1"/>
          </p:cNvSpPr>
          <p:nvPr>
            <p:ph idx="1"/>
          </p:nvPr>
        </p:nvSpPr>
        <p:spPr/>
        <p:txBody>
          <a:bodyPr/>
          <a:lstStyle/>
          <a:p>
            <a:pPr>
              <a:tabLst>
                <a:tab pos="1169988" algn="l"/>
              </a:tabLst>
            </a:pPr>
            <a:r>
              <a:rPr lang="en-US" dirty="0" smtClean="0"/>
              <a:t>1)	selection of phantom (path, voxel size);</a:t>
            </a:r>
          </a:p>
          <a:p>
            <a:pPr>
              <a:tabLst>
                <a:tab pos="1169988" algn="l"/>
              </a:tabLst>
            </a:pPr>
            <a:r>
              <a:rPr lang="en-US" dirty="0" smtClean="0"/>
              <a:t>2)	reading of the array of numbers</a:t>
            </a:r>
          </a:p>
          <a:p>
            <a:pPr>
              <a:tabLst>
                <a:tab pos="1169988" algn="l"/>
              </a:tabLst>
            </a:pPr>
            <a:r>
              <a:rPr lang="en-US" dirty="0" smtClean="0"/>
              <a:t>2.1)	calculation of volumes of organs and tissues</a:t>
            </a:r>
          </a:p>
          <a:p>
            <a:pPr>
              <a:tabLst>
                <a:tab pos="1169988" algn="l"/>
              </a:tabLst>
            </a:pPr>
            <a:r>
              <a:rPr lang="en-US" dirty="0" smtClean="0"/>
              <a:t>2.2)	selection of cropped section of the phantom</a:t>
            </a:r>
          </a:p>
          <a:p>
            <a:pPr>
              <a:tabLst>
                <a:tab pos="1169988" algn="l"/>
              </a:tabLst>
            </a:pPr>
            <a:r>
              <a:rPr lang="en-US" dirty="0" smtClean="0"/>
              <a:t>3)	reading of tables of organs and media</a:t>
            </a:r>
          </a:p>
          <a:p>
            <a:pPr>
              <a:tabLst>
                <a:tab pos="1169988" algn="l"/>
              </a:tabLst>
            </a:pPr>
            <a:r>
              <a:rPr lang="en-US" dirty="0" smtClean="0"/>
              <a:t>4)	writing the output files</a:t>
            </a:r>
            <a:endParaRPr lang="ru-RU" dirty="0"/>
          </a:p>
        </p:txBody>
      </p:sp>
    </p:spTree>
    <p:extLst>
      <p:ext uri="{BB962C8B-B14F-4D97-AF65-F5344CB8AC3E}">
        <p14:creationId xmlns="" xmlns:p14="http://schemas.microsoft.com/office/powerpoint/2010/main" val="279754542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WOLFRAM Mathematica CAS</a:t>
            </a:r>
            <a:endParaRPr lang="ru-RU" dirty="0"/>
          </a:p>
        </p:txBody>
      </p:sp>
      <p:sp>
        <p:nvSpPr>
          <p:cNvPr id="3" name="Объект 2"/>
          <p:cNvSpPr>
            <a:spLocks noGrp="1"/>
          </p:cNvSpPr>
          <p:nvPr>
            <p:ph idx="1"/>
          </p:nvPr>
        </p:nvSpPr>
        <p:spPr/>
        <p:txBody>
          <a:bodyPr/>
          <a:lstStyle/>
          <a:p>
            <a:r>
              <a:rPr lang="en-US" dirty="0" smtClean="0"/>
              <a:t>Wolfram Mathematica 12.1 computer algebra system was used for the creation program Fantom110.</a:t>
            </a:r>
          </a:p>
          <a:p>
            <a:r>
              <a:rPr lang="en-US" dirty="0" smtClean="0"/>
              <a:t>The main array </a:t>
            </a:r>
            <a:r>
              <a:rPr lang="en-US" dirty="0"/>
              <a:t>of numbers (</a:t>
            </a:r>
            <a:r>
              <a:rPr lang="en-US" dirty="0" smtClean="0"/>
              <a:t>AF.dat etc.) is read using ReadList function</a:t>
            </a:r>
          </a:p>
          <a:p>
            <a:endParaRPr lang="ru-RU" dirty="0"/>
          </a:p>
        </p:txBody>
      </p:sp>
    </p:spTree>
    <p:extLst>
      <p:ext uri="{BB962C8B-B14F-4D97-AF65-F5344CB8AC3E}">
        <p14:creationId xmlns="" xmlns:p14="http://schemas.microsoft.com/office/powerpoint/2010/main" val="371074442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OPTIONS FOR PHANTOM OUTPUT</a:t>
            </a:r>
            <a:endParaRPr lang="ru-RU" dirty="0"/>
          </a:p>
        </p:txBody>
      </p:sp>
      <p:sp>
        <p:nvSpPr>
          <p:cNvPr id="3" name="Объект 2"/>
          <p:cNvSpPr>
            <a:spLocks noGrp="1"/>
          </p:cNvSpPr>
          <p:nvPr>
            <p:ph idx="1"/>
          </p:nvPr>
        </p:nvSpPr>
        <p:spPr>
          <a:xfrm>
            <a:off x="3419872" y="1554162"/>
            <a:ext cx="5571728" cy="4525963"/>
          </a:xfrm>
        </p:spPr>
        <p:txBody>
          <a:bodyPr/>
          <a:lstStyle/>
          <a:p>
            <a:r>
              <a:rPr lang="en-US" dirty="0" smtClean="0"/>
              <a:t>Number of slices to write into Monte-Carlo</a:t>
            </a:r>
          </a:p>
          <a:p>
            <a:r>
              <a:rPr lang="en-US" dirty="0" smtClean="0"/>
              <a:t>nslimax – minimal slice</a:t>
            </a:r>
          </a:p>
          <a:p>
            <a:r>
              <a:rPr lang="en-US" dirty="0" smtClean="0"/>
              <a:t>nslimin – maximum slice</a:t>
            </a:r>
            <a:endParaRPr lang="ru-RU" dirty="0" smtClean="0"/>
          </a:p>
          <a:p>
            <a:pPr>
              <a:buNone/>
            </a:pPr>
            <a:r>
              <a:rPr lang="en-US" dirty="0" smtClean="0"/>
              <a:t>Total number of </a:t>
            </a:r>
            <a:r>
              <a:rPr lang="en-US" dirty="0" err="1" smtClean="0"/>
              <a:t>voxels</a:t>
            </a:r>
            <a:r>
              <a:rPr lang="en-US" dirty="0" smtClean="0"/>
              <a:t> in complete phantom~ 10</a:t>
            </a:r>
            <a:r>
              <a:rPr lang="en-US" baseline="30000" dirty="0" smtClean="0"/>
              <a:t>6</a:t>
            </a:r>
            <a:r>
              <a:rPr lang="en-US" dirty="0" smtClean="0"/>
              <a:t>..10</a:t>
            </a:r>
            <a:r>
              <a:rPr lang="en-US" baseline="30000" dirty="0" smtClean="0"/>
              <a:t>7</a:t>
            </a:r>
            <a:endParaRPr lang="ru-RU" dirty="0"/>
          </a:p>
        </p:txBody>
      </p:sp>
      <p:pic>
        <p:nvPicPr>
          <p:cNvPr id="4" name="Объект 4"/>
          <p:cNvPicPr>
            <a:picLocks noChangeAspect="1"/>
          </p:cNvPicPr>
          <p:nvPr/>
        </p:nvPicPr>
        <p:blipFill>
          <a:blip r:embed="rId3" cstate="print">
            <a:extLst>
              <a:ext uri="{28A0092B-C50C-407E-A947-70E740481C1C}">
                <a14:useLocalDpi xmlns="" xmlns:a14="http://schemas.microsoft.com/office/drawing/2010/main" val="0"/>
              </a:ext>
            </a:extLst>
          </a:blip>
          <a:stretch>
            <a:fillRect/>
          </a:stretch>
        </p:blipFill>
        <p:spPr>
          <a:xfrm rot="5400000">
            <a:off x="-1475836" y="3645261"/>
            <a:ext cx="5400000" cy="791015"/>
          </a:xfrm>
          <a:prstGeom prst="rect">
            <a:avLst/>
          </a:prstGeom>
        </p:spPr>
      </p:pic>
      <p:pic>
        <p:nvPicPr>
          <p:cNvPr id="1026" name="Picture 2"/>
          <p:cNvPicPr>
            <a:picLocks noChangeAspect="1" noChangeArrowheads="1"/>
          </p:cNvPicPr>
          <p:nvPr/>
        </p:nvPicPr>
        <p:blipFill>
          <a:blip r:embed="rId4" cstate="print">
            <a:extLst>
              <a:ext uri="{28A0092B-C50C-407E-A947-70E740481C1C}">
                <a14:useLocalDpi xmlns="" xmlns:a14="http://schemas.microsoft.com/office/drawing/2010/main" val="0"/>
              </a:ext>
            </a:extLst>
          </a:blip>
          <a:srcRect/>
          <a:stretch>
            <a:fillRect/>
          </a:stretch>
        </p:blipFill>
        <p:spPr bwMode="auto">
          <a:xfrm>
            <a:off x="2340824" y="1340768"/>
            <a:ext cx="791016" cy="54000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
        <p:nvSpPr>
          <p:cNvPr id="6" name="TextBox 5"/>
          <p:cNvSpPr txBox="1"/>
          <p:nvPr/>
        </p:nvSpPr>
        <p:spPr>
          <a:xfrm>
            <a:off x="-36512" y="6453336"/>
            <a:ext cx="817853" cy="369332"/>
          </a:xfrm>
          <a:prstGeom prst="rect">
            <a:avLst/>
          </a:prstGeom>
          <a:noFill/>
        </p:spPr>
        <p:txBody>
          <a:bodyPr wrap="none" rtlCol="0">
            <a:spAutoFit/>
          </a:bodyPr>
          <a:lstStyle/>
          <a:p>
            <a:r>
              <a:rPr lang="en-US" dirty="0" smtClean="0"/>
              <a:t>slice 1</a:t>
            </a:r>
            <a:endParaRPr lang="ru-RU" dirty="0"/>
          </a:p>
        </p:txBody>
      </p:sp>
      <p:sp>
        <p:nvSpPr>
          <p:cNvPr id="7" name="TextBox 6"/>
          <p:cNvSpPr txBox="1"/>
          <p:nvPr/>
        </p:nvSpPr>
        <p:spPr>
          <a:xfrm>
            <a:off x="-36512" y="1288611"/>
            <a:ext cx="1111202" cy="369332"/>
          </a:xfrm>
          <a:prstGeom prst="rect">
            <a:avLst/>
          </a:prstGeom>
          <a:noFill/>
        </p:spPr>
        <p:txBody>
          <a:bodyPr wrap="none" rtlCol="0">
            <a:spAutoFit/>
          </a:bodyPr>
          <a:lstStyle/>
          <a:p>
            <a:r>
              <a:rPr lang="en-US" dirty="0" smtClean="0"/>
              <a:t>slice 348</a:t>
            </a:r>
            <a:endParaRPr lang="ru-RU" dirty="0"/>
          </a:p>
        </p:txBody>
      </p:sp>
      <p:sp>
        <p:nvSpPr>
          <p:cNvPr id="8" name="TextBox 7"/>
          <p:cNvSpPr txBox="1"/>
          <p:nvPr/>
        </p:nvSpPr>
        <p:spPr>
          <a:xfrm>
            <a:off x="1589099" y="2924944"/>
            <a:ext cx="888385" cy="369332"/>
          </a:xfrm>
          <a:prstGeom prst="rect">
            <a:avLst/>
          </a:prstGeom>
          <a:noFill/>
        </p:spPr>
        <p:txBody>
          <a:bodyPr wrap="none" rtlCol="0">
            <a:spAutoFit/>
          </a:bodyPr>
          <a:lstStyle/>
          <a:p>
            <a:r>
              <a:rPr lang="en-US" dirty="0" smtClean="0"/>
              <a:t>nslimin</a:t>
            </a:r>
            <a:endParaRPr lang="ru-RU" dirty="0"/>
          </a:p>
        </p:txBody>
      </p:sp>
      <p:sp>
        <p:nvSpPr>
          <p:cNvPr id="9" name="TextBox 8"/>
          <p:cNvSpPr txBox="1"/>
          <p:nvPr/>
        </p:nvSpPr>
        <p:spPr>
          <a:xfrm>
            <a:off x="1589099" y="2077607"/>
            <a:ext cx="822661" cy="369332"/>
          </a:xfrm>
          <a:prstGeom prst="rect">
            <a:avLst/>
          </a:prstGeom>
          <a:noFill/>
        </p:spPr>
        <p:txBody>
          <a:bodyPr wrap="none" rtlCol="0">
            <a:spAutoFit/>
          </a:bodyPr>
          <a:lstStyle/>
          <a:p>
            <a:r>
              <a:rPr lang="en-US" dirty="0" smtClean="0"/>
              <a:t>nlimax</a:t>
            </a:r>
            <a:endParaRPr lang="ru-RU" dirty="0"/>
          </a:p>
        </p:txBody>
      </p:sp>
      <p:sp>
        <p:nvSpPr>
          <p:cNvPr id="10" name="Стрелка вправо 9"/>
          <p:cNvSpPr/>
          <p:nvPr/>
        </p:nvSpPr>
        <p:spPr>
          <a:xfrm rot="6918256">
            <a:off x="7065837" y="4930203"/>
            <a:ext cx="864096" cy="64807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1" name="TextBox 10"/>
          <p:cNvSpPr txBox="1"/>
          <p:nvPr/>
        </p:nvSpPr>
        <p:spPr>
          <a:xfrm>
            <a:off x="4910662" y="5877272"/>
            <a:ext cx="4233338" cy="369332"/>
          </a:xfrm>
          <a:prstGeom prst="rect">
            <a:avLst/>
          </a:prstGeom>
          <a:noFill/>
        </p:spPr>
        <p:txBody>
          <a:bodyPr wrap="none" rtlCol="0">
            <a:spAutoFit/>
          </a:bodyPr>
          <a:lstStyle/>
          <a:p>
            <a:r>
              <a:rPr lang="en-US" dirty="0" smtClean="0"/>
              <a:t>~10 minutes for phantom load in memory</a:t>
            </a:r>
            <a:endParaRPr lang="ru-RU" dirty="0"/>
          </a:p>
        </p:txBody>
      </p:sp>
    </p:spTree>
    <p:extLst>
      <p:ext uri="{BB962C8B-B14F-4D97-AF65-F5344CB8AC3E}">
        <p14:creationId xmlns="" xmlns:p14="http://schemas.microsoft.com/office/powerpoint/2010/main" val="3278034994"/>
      </p:ext>
    </p:extLst>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Трек">
  <a:themeElements>
    <a:clrScheme name="Трек">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Трек">
      <a:majorFont>
        <a:latin typeface="Franklin Gothic Medium"/>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Трек">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blipFill>
          <a:blip xmlns:r="http://schemas.openxmlformats.org/officeDocument/2006/relationships" r:embed="rId1">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2">
            <a:duotone>
              <a:schemeClr val="phClr">
                <a:shade val="30000"/>
                <a:satMod val="455000"/>
              </a:schemeClr>
              <a:schemeClr val="phClr">
                <a:tint val="95000"/>
                <a:satMod val="120000"/>
              </a:schemeClr>
            </a:duotone>
          </a:blip>
          <a:stretch>
            <a:fillRect/>
          </a:stretch>
        </a:blip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Trek</Template>
  <TotalTime>749</TotalTime>
  <Words>1310</Words>
  <Application>Microsoft Office PowerPoint</Application>
  <PresentationFormat>Экран (4:3)</PresentationFormat>
  <Paragraphs>135</Paragraphs>
  <Slides>17</Slides>
  <Notes>14</Notes>
  <HiddenSlides>0</HiddenSlides>
  <MMClips>0</MMClips>
  <ScaleCrop>false</ScaleCrop>
  <HeadingPairs>
    <vt:vector size="4" baseType="variant">
      <vt:variant>
        <vt:lpstr>Тема</vt:lpstr>
      </vt:variant>
      <vt:variant>
        <vt:i4>1</vt:i4>
      </vt:variant>
      <vt:variant>
        <vt:lpstr>Заголовки слайдов</vt:lpstr>
      </vt:variant>
      <vt:variant>
        <vt:i4>17</vt:i4>
      </vt:variant>
    </vt:vector>
  </HeadingPairs>
  <TitlesOfParts>
    <vt:vector size="18" baseType="lpstr">
      <vt:lpstr>Трек</vt:lpstr>
      <vt:lpstr>A program for building an input file describing ICRP reference voxel phantom for Monte-Carlo calculations</vt:lpstr>
      <vt:lpstr>INTRODUCTION</vt:lpstr>
      <vt:lpstr>OBJECTIVE</vt:lpstr>
      <vt:lpstr>Reference individuals</vt:lpstr>
      <vt:lpstr>PHANTOMS OF reference individuals</vt:lpstr>
      <vt:lpstr>AVAILABLE DATA FROM ICRP Publication 110</vt:lpstr>
      <vt:lpstr>PROGRAM fantom110</vt:lpstr>
      <vt:lpstr>WOLFRAM Mathematica CAS</vt:lpstr>
      <vt:lpstr>OPTIONS FOR PHANTOM OUTPUT</vt:lpstr>
      <vt:lpstr>INCLUSION of Hands in the phantom</vt:lpstr>
      <vt:lpstr>Other INPUT variables</vt:lpstr>
      <vt:lpstr>FANTOM110 PROGRAM RESULT</vt:lpstr>
      <vt:lpstr>VERIFICATION OF PHANTOMS</vt:lpstr>
      <vt:lpstr>СOMPARIsoN WITH ICRP Publication 116</vt:lpstr>
      <vt:lpstr>Specific Absorbed fraction</vt:lpstr>
      <vt:lpstr>ADVANTAGES and drawbacks</vt:lpstr>
      <vt:lpstr>Thank you</vt:lpstr>
    </vt:vector>
  </TitlesOfParts>
  <Company>Home</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 program for building an input file describing ICRP reference voxel phantom for Monte-Carlo calculations</dc:title>
  <dc:creator>Viarenich</dc:creator>
  <cp:lastModifiedBy>Viarenich</cp:lastModifiedBy>
  <cp:revision>53</cp:revision>
  <dcterms:created xsi:type="dcterms:W3CDTF">2021-05-14T12:11:07Z</dcterms:created>
  <dcterms:modified xsi:type="dcterms:W3CDTF">2021-05-20T22:48:18Z</dcterms:modified>
</cp:coreProperties>
</file>